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15" r:id="rId4"/>
    <p:sldId id="264" r:id="rId5"/>
    <p:sldId id="316" r:id="rId6"/>
    <p:sldId id="265" r:id="rId7"/>
    <p:sldId id="268" r:id="rId8"/>
    <p:sldId id="317" r:id="rId9"/>
    <p:sldId id="318" r:id="rId10"/>
    <p:sldId id="267" r:id="rId11"/>
    <p:sldId id="266" r:id="rId12"/>
    <p:sldId id="270" r:id="rId13"/>
    <p:sldId id="295" r:id="rId14"/>
    <p:sldId id="319" r:id="rId15"/>
    <p:sldId id="303" r:id="rId16"/>
    <p:sldId id="321" r:id="rId17"/>
    <p:sldId id="320" r:id="rId18"/>
    <p:sldId id="311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269" r:id="rId32"/>
    <p:sldId id="288" r:id="rId33"/>
    <p:sldId id="291" r:id="rId34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66633"/>
    <a:srgbClr val="336600"/>
    <a:srgbClr val="614020"/>
    <a:srgbClr val="523E30"/>
    <a:srgbClr val="B2B2B2"/>
    <a:srgbClr val="DDDDDD"/>
    <a:srgbClr val="B38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090" autoAdjust="0"/>
  </p:normalViewPr>
  <p:slideViewPr>
    <p:cSldViewPr>
      <p:cViewPr>
        <p:scale>
          <a:sx n="76" d="100"/>
          <a:sy n="76" d="100"/>
        </p:scale>
        <p:origin x="-120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73" tIns="48536" rIns="97073" bIns="48536" numCol="1" anchor="t" anchorCtr="0" compatLnSpc="1">
            <a:prstTxWarp prst="textNoShape">
              <a:avLst/>
            </a:prstTxWarp>
          </a:bodyPr>
          <a:lstStyle>
            <a:lvl1pPr defTabSz="969963">
              <a:defRPr kumimoji="1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73" tIns="48536" rIns="97073" bIns="48536" numCol="1" anchor="t" anchorCtr="0" compatLnSpc="1">
            <a:prstTxWarp prst="textNoShape">
              <a:avLst/>
            </a:prstTxWarp>
          </a:bodyPr>
          <a:lstStyle>
            <a:lvl1pPr algn="r" defTabSz="969963">
              <a:defRPr kumimoji="1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73" tIns="48536" rIns="97073" bIns="48536" numCol="1" anchor="b" anchorCtr="0" compatLnSpc="1">
            <a:prstTxWarp prst="textNoShape">
              <a:avLst/>
            </a:prstTxWarp>
          </a:bodyPr>
          <a:lstStyle>
            <a:lvl1pPr defTabSz="969963">
              <a:defRPr kumimoji="1"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SVS SATELLITE SYSTEMS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73" tIns="48536" rIns="97073" bIns="48536" numCol="1" anchor="b" anchorCtr="0" compatLnSpc="1">
            <a:prstTxWarp prst="textNoShape">
              <a:avLst/>
            </a:prstTxWarp>
          </a:bodyPr>
          <a:lstStyle>
            <a:lvl1pPr algn="r" defTabSz="969963">
              <a:defRPr kumimoji="1" sz="1300">
                <a:latin typeface="Times New Roman" pitchFamily="18" charset="0"/>
              </a:defRPr>
            </a:lvl1pPr>
          </a:lstStyle>
          <a:p>
            <a:pPr>
              <a:defRPr/>
            </a:pPr>
            <a:fld id="{52A83EA0-6407-4BDC-AF39-C2A67C5FA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42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73" tIns="48536" rIns="97073" bIns="48536" numCol="1" anchor="t" anchorCtr="0" compatLnSpc="1">
            <a:prstTxWarp prst="textNoShape">
              <a:avLst/>
            </a:prstTxWarp>
          </a:bodyPr>
          <a:lstStyle>
            <a:lvl1pPr defTabSz="969963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7650" y="0"/>
            <a:ext cx="3044825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73" tIns="48536" rIns="97073" bIns="48536" numCol="1" anchor="t" anchorCtr="0" compatLnSpc="1">
            <a:prstTxWarp prst="textNoShape">
              <a:avLst/>
            </a:prstTxWarp>
          </a:bodyPr>
          <a:lstStyle>
            <a:lvl1pPr algn="r" defTabSz="969963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46125"/>
            <a:ext cx="5200650" cy="3900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895850"/>
            <a:ext cx="5229225" cy="4564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73" tIns="48536" rIns="97073" bIns="48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9150"/>
            <a:ext cx="3044825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73" tIns="48536" rIns="97073" bIns="48536" numCol="1" anchor="b" anchorCtr="0" compatLnSpc="1">
            <a:prstTxWarp prst="textNoShape">
              <a:avLst/>
            </a:prstTxWarp>
          </a:bodyPr>
          <a:lstStyle>
            <a:lvl1pPr defTabSz="969963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SVS SATELLITE SYSTEMS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7650" y="9709150"/>
            <a:ext cx="3044825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73" tIns="48536" rIns="97073" bIns="48536" numCol="1" anchor="b" anchorCtr="0" compatLnSpc="1">
            <a:prstTxWarp prst="textNoShape">
              <a:avLst/>
            </a:prstTxWarp>
          </a:bodyPr>
          <a:lstStyle>
            <a:lvl1pPr algn="r" defTabSz="969963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FE5F86E2-0E5D-4A9D-A44D-970FF3CEC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921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SVS SATELLITE SYSTEMS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B1915-08A1-4C6D-AA2C-C8C246F99E7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SVS SATELLITE SYSTEMS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F566B-D71C-4AE2-8069-83D0275F857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SVS SATELLITE SYSTEMS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87506-44B1-499A-AE41-C7244C0616B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r-T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r-T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SVS SATELLITE SYSTEMS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9284-228A-458E-8810-E0D641851E5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SVS SATELLITE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CADCC-10E6-47F7-9D9B-AF94B3D5F7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SVS SATELLITE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FC361-A2EA-41B9-929F-43D333D41A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SVS SATELLITE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D9A20-4705-4D9A-B927-483246F20D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Başlık, Metin ve Medya Kli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dya Yer Tutucusu"/>
          <p:cNvSpPr>
            <a:spLocks noGrp="1"/>
          </p:cNvSpPr>
          <p:nvPr>
            <p:ph type="media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SVS SATELLITE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94846-1FBA-469A-96EC-743C06C194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SVS SATELLITE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16FC-CE1C-417A-8B76-0F2082CF18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SVS SATELLITE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6965-EE61-4966-AD9B-1D95A595DC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SVS SATELLITE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7541-34E4-428C-B10A-D59BED9FDD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SVS SATELLITE SYSTEMS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98466-0731-40F8-A9A8-F1698E1DB5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SVS SATELLITE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8867-0780-4530-BC02-9CF0CBE84D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SVS SATELLITE SYSTEMS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C7678-7935-4BE3-BE8B-6F5F9BE1A61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SVS SATELLITE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80B29-B998-4A73-9636-636CFAD203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SVS SATELLITE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E2DB-DF69-433B-859B-3CB129F111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tr-TR"/>
              <a:t>SVS SATELLITE SYSTEMS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7BE67E49-8076-409E-9F9A-C07AC859384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3560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pic>
        <p:nvPicPr>
          <p:cNvPr id="2056" name="Picture 10" descr="SVS bv 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16800" y="584200"/>
            <a:ext cx="9048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ELGELER&#304;M\SVS%20dokuman\sunu\Telskobik%20anten.avi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ugur.kilic@svstelekom.com.t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9F3EAF-B67D-490D-A610-46A9BC16479E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2075" tIns="46038" rIns="92075" bIns="46038" anchorCtr="0"/>
          <a:lstStyle/>
          <a:p>
            <a:pPr eaLnBrk="1" hangingPunct="1"/>
            <a:r>
              <a:rPr lang="tr-TR" smtClean="0"/>
              <a:t/>
            </a:r>
            <a:br>
              <a:rPr lang="tr-TR" smtClean="0"/>
            </a:br>
            <a:r>
              <a:rPr lang="en-US" b="1" i="0" smtClean="0">
                <a:solidFill>
                  <a:srgbClr val="0070C0"/>
                </a:solidFill>
                <a:latin typeface="Corbel" pitchFamily="34" charset="0"/>
              </a:rPr>
              <a:t>SVS </a:t>
            </a:r>
            <a:r>
              <a:rPr lang="tr-TR" b="1" i="0" smtClean="0">
                <a:solidFill>
                  <a:srgbClr val="0070C0"/>
                </a:solidFill>
                <a:latin typeface="Corbel" pitchFamily="34" charset="0"/>
              </a:rPr>
              <a:t>SATELLITE SYSTEMS</a:t>
            </a:r>
            <a:endParaRPr lang="en-US" b="1" i="0" smtClean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457200" y="3810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endParaRPr kumimoji="1" lang="tr-TR" sz="2400">
              <a:latin typeface="Times New Roman" pitchFamily="18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47925" y="3573463"/>
            <a:ext cx="4330700" cy="1895475"/>
          </a:xfrm>
          <a:solidFill>
            <a:schemeClr val="hlink"/>
          </a:solidFill>
          <a:ln w="12700" cap="sq">
            <a:solidFill>
              <a:schemeClr val="tx1"/>
            </a:solidFill>
          </a:ln>
          <a:effectLst>
            <a:outerShdw dist="197566" dir="2700000" algn="ctr" rotWithShape="0">
              <a:schemeClr val="bg2"/>
            </a:outerShdw>
          </a:effectLst>
        </p:spPr>
        <p:txBody>
          <a:bodyPr lIns="92075" tIns="46038" rIns="92075" bIns="46038" anchorCtr="1"/>
          <a:lstStyle/>
          <a:p>
            <a:pPr eaLnBrk="1" hangingPunct="1"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smtClean="0"/>
              <a:t> Uğur KILIÇ</a:t>
            </a:r>
            <a:br>
              <a:rPr lang="tr-TR" smtClean="0"/>
            </a:br>
            <a:r>
              <a:rPr lang="tr-TR" sz="1400" smtClean="0"/>
              <a:t>İSTANBUL</a:t>
            </a:r>
            <a:endParaRPr lang="en-US" sz="1400" dirty="0" smtClean="0"/>
          </a:p>
        </p:txBody>
      </p:sp>
      <p:pic>
        <p:nvPicPr>
          <p:cNvPr id="8" name="7 Resim" descr="SVS SATELLITE SYSTEMS LOG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8997" y="586660"/>
            <a:ext cx="1858615" cy="1330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13315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8E4A69-7ADB-4239-B25C-22CC73BEDA89}" type="slidenum">
              <a:rPr lang="tr-TR" smtClean="0"/>
              <a:pPr/>
              <a:t>10</a:t>
            </a:fld>
            <a:endParaRPr lang="tr-TR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858963"/>
            <a:ext cx="7696200" cy="4038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Mobil Uydu Haberleşme Terminalleri</a:t>
            </a:r>
          </a:p>
          <a:p>
            <a:pPr lvl="1" eaLnBrk="1" hangingPunct="1"/>
            <a:r>
              <a:rPr lang="tr-TR" smtClean="0"/>
              <a:t>Fly Away</a:t>
            </a:r>
          </a:p>
          <a:p>
            <a:pPr lvl="1" eaLnBrk="1" hangingPunct="1">
              <a:buFontTx/>
              <a:buNone/>
            </a:pPr>
            <a:endParaRPr lang="tr-TR" smtClean="0"/>
          </a:p>
        </p:txBody>
      </p:sp>
      <p:pic>
        <p:nvPicPr>
          <p:cNvPr id="13318" name="Picture 4" descr="Fly-a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3033713"/>
            <a:ext cx="270033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DSC006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038" y="4013200"/>
            <a:ext cx="31321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Resize of Flyaway1,2mt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988" y="2333625"/>
            <a:ext cx="2987675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11 Metin kutusu"/>
          <p:cNvSpPr txBox="1">
            <a:spLocks noChangeArrowheads="1"/>
          </p:cNvSpPr>
          <p:nvPr/>
        </p:nvSpPr>
        <p:spPr bwMode="auto">
          <a:xfrm>
            <a:off x="519113" y="5072063"/>
            <a:ext cx="1423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Irak</a:t>
            </a:r>
          </a:p>
        </p:txBody>
      </p:sp>
      <p:sp>
        <p:nvSpPr>
          <p:cNvPr id="13322" name="12 Metin kutusu"/>
          <p:cNvSpPr txBox="1">
            <a:spLocks noChangeArrowheads="1"/>
          </p:cNvSpPr>
          <p:nvPr/>
        </p:nvSpPr>
        <p:spPr bwMode="auto">
          <a:xfrm>
            <a:off x="7273925" y="4451350"/>
            <a:ext cx="1423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Filistin</a:t>
            </a:r>
          </a:p>
        </p:txBody>
      </p:sp>
      <p:sp>
        <p:nvSpPr>
          <p:cNvPr id="13323" name="13 Metin kutusu"/>
          <p:cNvSpPr txBox="1">
            <a:spLocks noChangeArrowheads="1"/>
          </p:cNvSpPr>
          <p:nvPr/>
        </p:nvSpPr>
        <p:spPr bwMode="auto">
          <a:xfrm>
            <a:off x="3878263" y="3575050"/>
            <a:ext cx="1423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Pakistan</a:t>
            </a:r>
          </a:p>
        </p:txBody>
      </p:sp>
      <p:pic>
        <p:nvPicPr>
          <p:cNvPr id="12" name="11 Resim" descr="SVS SATELLITE SYSTEMS LOGO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14339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193B3C-34DF-451D-8AC5-80001D8BA4DF}" type="slidenum">
              <a:rPr lang="tr-TR" smtClean="0"/>
              <a:pPr/>
              <a:t>11</a:t>
            </a:fld>
            <a:endParaRPr lang="tr-TR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Mobil Uydu Haberleşme Terminalleri</a:t>
            </a:r>
          </a:p>
          <a:p>
            <a:pPr lvl="1" eaLnBrk="1" hangingPunct="1"/>
            <a:r>
              <a:rPr lang="tr-TR" smtClean="0"/>
              <a:t>Drive Away</a:t>
            </a:r>
          </a:p>
        </p:txBody>
      </p:sp>
      <p:pic>
        <p:nvPicPr>
          <p:cNvPr id="9" name="8 Resim" descr="IMG_9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516" y="3361493"/>
            <a:ext cx="3960440" cy="2227747"/>
          </a:xfrm>
          <a:prstGeom prst="rect">
            <a:avLst/>
          </a:prstGeom>
        </p:spPr>
      </p:pic>
      <p:pic>
        <p:nvPicPr>
          <p:cNvPr id="11" name="10 Resim" descr="DSCF2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852937"/>
            <a:ext cx="4392488" cy="3294366"/>
          </a:xfrm>
          <a:prstGeom prst="rect">
            <a:avLst/>
          </a:prstGeom>
        </p:spPr>
      </p:pic>
      <p:pic>
        <p:nvPicPr>
          <p:cNvPr id="8" name="7 Resim" descr="SVS SATELLITE SYSTEMS LOGO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1536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02E7AF-5EB3-4CCF-AD40-0AC7E4CBA47D}" type="slidenum">
              <a:rPr lang="tr-TR" smtClean="0"/>
              <a:pPr/>
              <a:t>12</a:t>
            </a:fld>
            <a:endParaRPr lang="tr-TR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2400" smtClean="0"/>
              <a:t>Mobil Uydu Haberleşme Terminalleri</a:t>
            </a:r>
          </a:p>
          <a:p>
            <a:pPr lvl="1" eaLnBrk="1" hangingPunct="1"/>
            <a:r>
              <a:rPr lang="tr-TR" sz="2400" smtClean="0"/>
              <a:t>Transportable</a:t>
            </a:r>
          </a:p>
          <a:p>
            <a:pPr lvl="1" eaLnBrk="1" hangingPunct="1">
              <a:buFontTx/>
              <a:buNone/>
            </a:pPr>
            <a:endParaRPr lang="tr-TR" smtClean="0"/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36" y="2771775"/>
            <a:ext cx="3022816" cy="27814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5367" name="Picture 6" descr="DSCI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852" y="4149080"/>
            <a:ext cx="28082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Lightweight High-Gain X-Band Antenna (LHGXA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4873" y="2805500"/>
            <a:ext cx="2939615" cy="23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SVS SATELLITE SYSTEMS LOGO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16387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3286C8-97FD-43BE-B939-285815DB80A2}" type="slidenum">
              <a:rPr lang="tr-TR" smtClean="0"/>
              <a:pPr/>
              <a:t>13</a:t>
            </a:fld>
            <a:endParaRPr lang="tr-TR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Deniz Taşıtları için Anten Sistemleri</a:t>
            </a:r>
          </a:p>
        </p:txBody>
      </p:sp>
      <p:pic>
        <p:nvPicPr>
          <p:cNvPr id="16390" name="Picture 7" descr="logo_tah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92375"/>
            <a:ext cx="29051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rad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3536950"/>
            <a:ext cx="1028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528888"/>
            <a:ext cx="4211637" cy="903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3897313"/>
            <a:ext cx="2867025" cy="2114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639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3429000"/>
            <a:ext cx="2327275" cy="2781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6395" name="Picture 14" descr="v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050" y="3608388"/>
            <a:ext cx="1809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Resim" descr="SVS SATELLITE SYSTEMS LOGO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1741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FDA0FB-1D1F-4685-BBA8-52EDBF1EEDE9}" type="slidenum">
              <a:rPr lang="tr-TR" smtClean="0"/>
              <a:pPr/>
              <a:t>14</a:t>
            </a:fld>
            <a:endParaRPr lang="tr-TR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895475"/>
            <a:ext cx="8045450" cy="4116388"/>
          </a:xfrm>
        </p:spPr>
        <p:txBody>
          <a:bodyPr/>
          <a:lstStyle/>
          <a:p>
            <a:pPr eaLnBrk="1" hangingPunct="1"/>
            <a:r>
              <a:rPr lang="tr-TR" smtClean="0"/>
              <a:t>Mobil Haberleşme İstasyonları</a:t>
            </a:r>
          </a:p>
          <a:p>
            <a:pPr lvl="1" eaLnBrk="1" hangingPunct="1"/>
            <a:r>
              <a:rPr lang="tr-TR" smtClean="0"/>
              <a:t>Değişim</a:t>
            </a:r>
          </a:p>
          <a:p>
            <a:pPr lvl="2" eaLnBrk="1" hangingPunct="1"/>
            <a:r>
              <a:rPr lang="tr-TR" smtClean="0"/>
              <a:t>Küçülen anten çapları</a:t>
            </a:r>
          </a:p>
          <a:p>
            <a:pPr lvl="2" eaLnBrk="1" hangingPunct="1"/>
            <a:r>
              <a:rPr lang="tr-TR" smtClean="0"/>
              <a:t>Motorlu ve tracking sistemler</a:t>
            </a:r>
          </a:p>
          <a:p>
            <a:pPr lvl="2" eaLnBrk="1" hangingPunct="1"/>
            <a:r>
              <a:rPr lang="tr-TR" smtClean="0"/>
              <a:t>Otomatik Uydu Bulma</a:t>
            </a:r>
          </a:p>
          <a:p>
            <a:pPr lvl="2" eaLnBrk="1" hangingPunct="1"/>
            <a:r>
              <a:rPr lang="tr-TR" smtClean="0"/>
              <a:t>MPEG-2            MPEG-4</a:t>
            </a:r>
          </a:p>
          <a:p>
            <a:pPr lvl="2" eaLnBrk="1" hangingPunct="1"/>
            <a:r>
              <a:rPr lang="tr-TR" smtClean="0"/>
              <a:t>SD                     HD (High Definition)</a:t>
            </a:r>
          </a:p>
          <a:p>
            <a:pPr lvl="2" eaLnBrk="1" hangingPunct="1"/>
            <a:r>
              <a:rPr lang="tr-TR" smtClean="0"/>
              <a:t>4:2:0                  4:2:2</a:t>
            </a:r>
          </a:p>
          <a:p>
            <a:pPr lvl="2" eaLnBrk="1" hangingPunct="1"/>
            <a:r>
              <a:rPr lang="tr-TR" smtClean="0"/>
              <a:t>ASI,G703           IP</a:t>
            </a:r>
          </a:p>
          <a:p>
            <a:pPr lvl="2" eaLnBrk="1" hangingPunct="1"/>
            <a:r>
              <a:rPr lang="tr-TR" smtClean="0"/>
              <a:t>DVB-S               DVB-S2</a:t>
            </a:r>
          </a:p>
        </p:txBody>
      </p:sp>
      <p:sp>
        <p:nvSpPr>
          <p:cNvPr id="17414" name="5 Sağ Ok"/>
          <p:cNvSpPr>
            <a:spLocks noChangeArrowheads="1"/>
          </p:cNvSpPr>
          <p:nvPr/>
        </p:nvSpPr>
        <p:spPr bwMode="auto">
          <a:xfrm>
            <a:off x="3148013" y="4268788"/>
            <a:ext cx="547687" cy="1825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7415" name="6 Sağ Ok"/>
          <p:cNvSpPr>
            <a:spLocks noChangeArrowheads="1"/>
          </p:cNvSpPr>
          <p:nvPr/>
        </p:nvSpPr>
        <p:spPr bwMode="auto">
          <a:xfrm>
            <a:off x="3184525" y="4670425"/>
            <a:ext cx="547688" cy="1825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7416" name="11 Sağ Ok"/>
          <p:cNvSpPr>
            <a:spLocks noChangeArrowheads="1"/>
          </p:cNvSpPr>
          <p:nvPr/>
        </p:nvSpPr>
        <p:spPr bwMode="auto">
          <a:xfrm>
            <a:off x="3221038" y="5437188"/>
            <a:ext cx="547687" cy="1825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7417" name="12 Sağ Ok"/>
          <p:cNvSpPr>
            <a:spLocks noChangeArrowheads="1"/>
          </p:cNvSpPr>
          <p:nvPr/>
        </p:nvSpPr>
        <p:spPr bwMode="auto">
          <a:xfrm>
            <a:off x="3184525" y="5072063"/>
            <a:ext cx="547688" cy="1825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7418" name="10 Sağ Ok"/>
          <p:cNvSpPr>
            <a:spLocks noChangeArrowheads="1"/>
          </p:cNvSpPr>
          <p:nvPr/>
        </p:nvSpPr>
        <p:spPr bwMode="auto">
          <a:xfrm>
            <a:off x="3221038" y="5838825"/>
            <a:ext cx="547687" cy="1825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pic>
        <p:nvPicPr>
          <p:cNvPr id="11" name="10 Resim" descr="SVS SATELLITE SYSTEMS LOG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5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1028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6E106-8641-4FC4-B043-2D00C3C00630}" type="slidenum">
              <a:rPr lang="tr-TR" smtClean="0"/>
              <a:pPr/>
              <a:t>15</a:t>
            </a:fld>
            <a:endParaRPr lang="tr-TR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2700" smtClean="0"/>
              <a:t>DTH Head-End Çözümleri:</a:t>
            </a:r>
          </a:p>
        </p:txBody>
      </p:sp>
      <p:pic>
        <p:nvPicPr>
          <p:cNvPr id="103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648075"/>
            <a:ext cx="6911975" cy="2551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1026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5148263" y="1844675"/>
          <a:ext cx="3563937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4" imgW="4238095" imgH="2676899" progId="">
                  <p:embed/>
                </p:oleObj>
              </mc:Choice>
              <mc:Fallback>
                <p:oleObj name="Photo Editor Photo" r:id="rId4" imgW="4238095" imgH="267689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844675"/>
                        <a:ext cx="3563937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8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7 Resim" descr="SVS SATELLITE SYSTEMS LOGO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18435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BB9DE5-CD4D-45A9-8012-A36C33C6BD5E}" type="slidenum">
              <a:rPr lang="tr-TR" smtClean="0"/>
              <a:pPr/>
              <a:t>16</a:t>
            </a:fld>
            <a:endParaRPr lang="tr-TR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2700" smtClean="0"/>
              <a:t>Head-End Çözümleri:</a:t>
            </a:r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76475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SVS SATELLITE SYSTEMS LOG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19459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3E40A-D236-4BF4-A3AC-057F961EA3E0}" type="slidenum">
              <a:rPr lang="tr-TR" smtClean="0"/>
              <a:pPr/>
              <a:t>17</a:t>
            </a:fld>
            <a:endParaRPr lang="tr-TR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2700" smtClean="0"/>
              <a:t>Head-End Çözümleri:</a:t>
            </a:r>
          </a:p>
          <a:p>
            <a:pPr eaLnBrk="1" hangingPunct="1"/>
            <a:r>
              <a:rPr lang="tr-TR" sz="1400" smtClean="0"/>
              <a:t>Multiplexing/Remultiplexing</a:t>
            </a:r>
          </a:p>
          <a:p>
            <a:pPr eaLnBrk="1" hangingPunct="1"/>
            <a:r>
              <a:rPr lang="tr-TR" sz="1400" smtClean="0"/>
              <a:t>Digital Broadcasting</a:t>
            </a:r>
          </a:p>
          <a:p>
            <a:pPr eaLnBrk="1" hangingPunct="1"/>
            <a:r>
              <a:rPr lang="tr-TR" sz="1400" smtClean="0"/>
              <a:t>Monitoring</a:t>
            </a:r>
          </a:p>
          <a:p>
            <a:pPr eaLnBrk="1" hangingPunct="1"/>
            <a:r>
              <a:rPr lang="tr-TR" sz="1400" smtClean="0"/>
              <a:t>Statistical Multiplexing</a:t>
            </a:r>
          </a:p>
          <a:p>
            <a:pPr eaLnBrk="1" hangingPunct="1"/>
            <a:r>
              <a:rPr lang="tr-TR" sz="1400" smtClean="0"/>
              <a:t>PSI / SI Management</a:t>
            </a:r>
          </a:p>
          <a:p>
            <a:pPr eaLnBrk="1" hangingPunct="1"/>
            <a:r>
              <a:rPr lang="tr-TR" sz="1400" smtClean="0"/>
              <a:t>TV/Radio/Data Services</a:t>
            </a:r>
          </a:p>
          <a:p>
            <a:pPr eaLnBrk="1" hangingPunct="1"/>
            <a:r>
              <a:rPr lang="tr-TR" sz="1400" smtClean="0"/>
              <a:t>Teletext</a:t>
            </a:r>
          </a:p>
          <a:p>
            <a:pPr eaLnBrk="1" hangingPunct="1"/>
            <a:r>
              <a:rPr lang="tr-TR" sz="1400" smtClean="0"/>
              <a:t>Subtitling</a:t>
            </a:r>
          </a:p>
          <a:p>
            <a:pPr eaLnBrk="1" hangingPunct="1"/>
            <a:r>
              <a:rPr lang="tr-TR" sz="1400" smtClean="0"/>
              <a:t>EPG</a:t>
            </a:r>
          </a:p>
          <a:p>
            <a:pPr eaLnBrk="1" hangingPunct="1"/>
            <a:r>
              <a:rPr lang="tr-TR" sz="1400" smtClean="0"/>
              <a:t>CA</a:t>
            </a:r>
          </a:p>
          <a:p>
            <a:pPr eaLnBrk="1" hangingPunct="1"/>
            <a:r>
              <a:rPr lang="tr-TR" sz="1400" smtClean="0"/>
              <a:t>SD/HD, MPEG-2 MPEG-4 Services</a:t>
            </a:r>
          </a:p>
          <a:p>
            <a:pPr eaLnBrk="1" hangingPunct="1"/>
            <a:r>
              <a:rPr lang="tr-TR" sz="1400" smtClean="0"/>
              <a:t>Rateshaping</a:t>
            </a:r>
          </a:p>
          <a:p>
            <a:pPr eaLnBrk="1" hangingPunct="1"/>
            <a:endParaRPr lang="tr-TR" sz="1400" smtClean="0"/>
          </a:p>
          <a:p>
            <a:pPr eaLnBrk="1" hangingPunct="1"/>
            <a:endParaRPr lang="tr-TR" sz="1400" smtClean="0"/>
          </a:p>
          <a:p>
            <a:pPr eaLnBrk="1" hangingPunct="1"/>
            <a:endParaRPr lang="tr-TR" sz="1400" smtClean="0"/>
          </a:p>
          <a:p>
            <a:pPr eaLnBrk="1" hangingPunct="1"/>
            <a:endParaRPr lang="tr-TR" sz="2200" smtClean="0"/>
          </a:p>
          <a:p>
            <a:pPr eaLnBrk="1" hangingPunct="1"/>
            <a:endParaRPr lang="tr-TR" sz="2700" smtClean="0"/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956" y="2115934"/>
            <a:ext cx="2012156" cy="2681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" name="6 Resim" descr="DSC00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2180" y="3116965"/>
            <a:ext cx="2340260" cy="3120347"/>
          </a:xfrm>
          <a:prstGeom prst="rect">
            <a:avLst/>
          </a:prstGeom>
        </p:spPr>
      </p:pic>
      <p:pic>
        <p:nvPicPr>
          <p:cNvPr id="8" name="7 Resim" descr="SVS SATELLITE SYSTEMS LOGO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2048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37D0A9-2977-45C9-B3AC-91925ABF52B5}" type="slidenum">
              <a:rPr lang="tr-TR" smtClean="0"/>
              <a:pPr/>
              <a:t>18</a:t>
            </a:fld>
            <a:endParaRPr lang="tr-TR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VSAT Network Uygulamaları</a:t>
            </a:r>
          </a:p>
          <a:p>
            <a:pPr eaLnBrk="1" hangingPunct="1"/>
            <a:r>
              <a:rPr lang="tr-TR" sz="1800" smtClean="0"/>
              <a:t>Internet Access</a:t>
            </a:r>
          </a:p>
          <a:p>
            <a:pPr eaLnBrk="1" hangingPunct="1"/>
            <a:r>
              <a:rPr lang="tr-TR" sz="1800" smtClean="0"/>
              <a:t>Corporate Networks</a:t>
            </a:r>
          </a:p>
          <a:p>
            <a:pPr eaLnBrk="1" hangingPunct="1"/>
            <a:r>
              <a:rPr lang="tr-TR" sz="1800" smtClean="0"/>
              <a:t>Telemedicine</a:t>
            </a:r>
          </a:p>
          <a:p>
            <a:pPr eaLnBrk="1" hangingPunct="1"/>
            <a:r>
              <a:rPr lang="tr-TR" sz="1800" smtClean="0"/>
              <a:t>VoIP</a:t>
            </a:r>
          </a:p>
          <a:p>
            <a:pPr eaLnBrk="1" hangingPunct="1"/>
            <a:r>
              <a:rPr lang="tr-TR" sz="1800" smtClean="0"/>
              <a:t>Distance Learning</a:t>
            </a:r>
          </a:p>
          <a:p>
            <a:pPr eaLnBrk="1" hangingPunct="1"/>
            <a:r>
              <a:rPr lang="tr-TR" sz="1800" smtClean="0"/>
              <a:t>Content Distribution</a:t>
            </a:r>
          </a:p>
          <a:p>
            <a:pPr eaLnBrk="1" hangingPunct="1"/>
            <a:endParaRPr lang="tr-TR" sz="1800" smtClean="0"/>
          </a:p>
        </p:txBody>
      </p:sp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6413" y="2370138"/>
            <a:ext cx="4105275" cy="3743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" name="6 Resim" descr="SVS SATELLITE SYSTEMS LOG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21507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9F9372-6586-4057-91E7-A04C0FCF491C}" type="slidenum">
              <a:rPr lang="tr-TR" smtClean="0"/>
              <a:pPr/>
              <a:t>19</a:t>
            </a:fld>
            <a:endParaRPr lang="tr-TR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İmalatlar- SVS Telekom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1600" smtClean="0">
                <a:solidFill>
                  <a:srgbClr val="FF0000"/>
                </a:solidFill>
              </a:rPr>
              <a:t>SNG Antenleri</a:t>
            </a:r>
          </a:p>
          <a:p>
            <a:pPr eaLnBrk="1" hangingPunct="1"/>
            <a:endParaRPr lang="tr-TR" sz="1600" smtClean="0"/>
          </a:p>
        </p:txBody>
      </p:sp>
      <p:pic>
        <p:nvPicPr>
          <p:cNvPr id="7" name="6 Resim" descr="IMG_6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588" y="2240868"/>
            <a:ext cx="2426568" cy="3235424"/>
          </a:xfrm>
          <a:prstGeom prst="rect">
            <a:avLst/>
          </a:prstGeom>
        </p:spPr>
      </p:pic>
      <p:pic>
        <p:nvPicPr>
          <p:cNvPr id="8" name="7 Resim" descr="DSCF2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860" y="2240868"/>
            <a:ext cx="2403267" cy="3204356"/>
          </a:xfrm>
          <a:prstGeom prst="rect">
            <a:avLst/>
          </a:prstGeom>
        </p:spPr>
      </p:pic>
      <p:pic>
        <p:nvPicPr>
          <p:cNvPr id="9" name="8 Resim" descr="100_1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2134" y="2636912"/>
            <a:ext cx="3120346" cy="2340260"/>
          </a:xfrm>
          <a:prstGeom prst="rect">
            <a:avLst/>
          </a:prstGeom>
        </p:spPr>
      </p:pic>
      <p:pic>
        <p:nvPicPr>
          <p:cNvPr id="10" name="9 Resim" descr="SVS SATELLITE SYSTEMS LOGO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512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C521B5-102A-4728-ACBB-72616BCD9F45}" type="slidenum">
              <a:rPr lang="tr-TR" smtClean="0"/>
              <a:pPr/>
              <a:t>2</a:t>
            </a:fld>
            <a:endParaRPr lang="tr-TR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Ajanda</a:t>
            </a:r>
            <a:endParaRPr lang="en-US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700" smtClean="0"/>
              <a:t>Şirket Tanıtımı</a:t>
            </a:r>
          </a:p>
          <a:p>
            <a:pPr eaLnBrk="1" hangingPunct="1"/>
            <a:r>
              <a:rPr lang="tr-TR" sz="2700" smtClean="0"/>
              <a:t>Çözümler</a:t>
            </a:r>
          </a:p>
          <a:p>
            <a:pPr eaLnBrk="1" hangingPunct="1"/>
            <a:endParaRPr lang="en-US" sz="2700" smtClean="0"/>
          </a:p>
        </p:txBody>
      </p:sp>
      <p:pic>
        <p:nvPicPr>
          <p:cNvPr id="6" name="5 Resim" descr="SVS SATELLITE SYSTEMS LOG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2253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816866-B7DA-4DB3-AB3B-80DBEA092D6C}" type="slidenum">
              <a:rPr lang="tr-TR" smtClean="0"/>
              <a:pPr/>
              <a:t>20</a:t>
            </a:fld>
            <a:endParaRPr lang="tr-TR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İmalatlar- SVS Telekom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1600" smtClean="0"/>
              <a:t>SNG Antenleri</a:t>
            </a:r>
          </a:p>
          <a:p>
            <a:pPr eaLnBrk="1" hangingPunct="1"/>
            <a:r>
              <a:rPr lang="tr-TR" sz="1600" smtClean="0">
                <a:solidFill>
                  <a:srgbClr val="FF0000"/>
                </a:solidFill>
              </a:rPr>
              <a:t>Fly Away Anten</a:t>
            </a:r>
          </a:p>
          <a:p>
            <a:pPr eaLnBrk="1" hangingPunct="1"/>
            <a:endParaRPr lang="tr-TR" sz="1600" smtClean="0"/>
          </a:p>
        </p:txBody>
      </p:sp>
      <p:pic>
        <p:nvPicPr>
          <p:cNvPr id="22534" name="7 Resim" descr="fly anten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0575" y="1822450"/>
            <a:ext cx="55245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SVS SATELLITE SYSTEMS LOG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23555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FF2A1-3E67-46D3-B6A6-587F4C71DCCE}" type="slidenum">
              <a:rPr lang="tr-TR" smtClean="0"/>
              <a:pPr/>
              <a:t>21</a:t>
            </a:fld>
            <a:endParaRPr lang="tr-TR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İmalatlar- SVS Telekom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1600" smtClean="0"/>
              <a:t>SNG Antenleri</a:t>
            </a:r>
          </a:p>
          <a:p>
            <a:pPr eaLnBrk="1" hangingPunct="1"/>
            <a:r>
              <a:rPr lang="tr-TR" sz="1600" smtClean="0"/>
              <a:t>Fly Away Anten</a:t>
            </a:r>
          </a:p>
          <a:p>
            <a:pPr eaLnBrk="1" hangingPunct="1"/>
            <a:r>
              <a:rPr lang="tr-TR" sz="1600" smtClean="0">
                <a:solidFill>
                  <a:srgbClr val="FF0000"/>
                </a:solidFill>
              </a:rPr>
              <a:t>Sabit Motorlu Anten</a:t>
            </a:r>
          </a:p>
          <a:p>
            <a:pPr eaLnBrk="1" hangingPunct="1"/>
            <a:endParaRPr lang="tr-TR" sz="1600" smtClean="0">
              <a:solidFill>
                <a:srgbClr val="FF0000"/>
              </a:solidFill>
            </a:endParaRPr>
          </a:p>
          <a:p>
            <a:pPr eaLnBrk="1" hangingPunct="1"/>
            <a:endParaRPr lang="tr-TR" sz="1600" smtClean="0"/>
          </a:p>
        </p:txBody>
      </p:sp>
      <p:pic>
        <p:nvPicPr>
          <p:cNvPr id="23558" name="6 Resim" descr="sabit anten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1038" y="1822450"/>
            <a:ext cx="5380037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SVS SATELLITE SYSTEMS LOG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24579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D5FAFC-9955-411F-B2F9-C53693059EEE}" type="slidenum">
              <a:rPr lang="tr-TR" smtClean="0"/>
              <a:pPr/>
              <a:t>22</a:t>
            </a:fld>
            <a:endParaRPr lang="tr-TR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İmalatlar- SVS Telekom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1600" smtClean="0"/>
              <a:t>SNG Antenleri</a:t>
            </a:r>
          </a:p>
          <a:p>
            <a:pPr eaLnBrk="1" hangingPunct="1"/>
            <a:r>
              <a:rPr lang="tr-TR" sz="1600" smtClean="0"/>
              <a:t>Fly Away Anten</a:t>
            </a:r>
          </a:p>
          <a:p>
            <a:pPr eaLnBrk="1" hangingPunct="1"/>
            <a:r>
              <a:rPr lang="tr-TR" sz="1600" smtClean="0"/>
              <a:t>Sabit Motorlu Anten</a:t>
            </a:r>
          </a:p>
          <a:p>
            <a:pPr eaLnBrk="1" hangingPunct="1"/>
            <a:r>
              <a:rPr lang="tr-TR" sz="1600" smtClean="0">
                <a:solidFill>
                  <a:srgbClr val="FF0000"/>
                </a:solidFill>
              </a:rPr>
              <a:t>Anten Kontroller</a:t>
            </a:r>
          </a:p>
          <a:p>
            <a:pPr eaLnBrk="1" hangingPunct="1"/>
            <a:endParaRPr lang="tr-TR" sz="1600" smtClean="0">
              <a:solidFill>
                <a:srgbClr val="FF0000"/>
              </a:solidFill>
            </a:endParaRPr>
          </a:p>
          <a:p>
            <a:pPr eaLnBrk="1" hangingPunct="1"/>
            <a:endParaRPr lang="tr-TR" sz="1600" smtClean="0">
              <a:solidFill>
                <a:srgbClr val="FF0000"/>
              </a:solidFill>
            </a:endParaRPr>
          </a:p>
          <a:p>
            <a:pPr eaLnBrk="1" hangingPunct="1"/>
            <a:endParaRPr lang="tr-TR" sz="1600" smtClean="0">
              <a:solidFill>
                <a:srgbClr val="FF0000"/>
              </a:solidFill>
            </a:endParaRPr>
          </a:p>
          <a:p>
            <a:pPr eaLnBrk="1" hangingPunct="1"/>
            <a:endParaRPr lang="tr-TR" sz="1600" smtClean="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075" y="1895475"/>
            <a:ext cx="3076575" cy="1181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4583" name="7 Resim" descr="sabit anten3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88" y="3136900"/>
            <a:ext cx="3932237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4637088"/>
            <a:ext cx="4454525" cy="915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8 Resim" descr="SVS SATELLITE SYSTEMS LOGO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2560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BB9A8B-6AEA-41BE-B372-7FED511718B5}" type="slidenum">
              <a:rPr lang="tr-TR" smtClean="0"/>
              <a:pPr/>
              <a:t>23</a:t>
            </a:fld>
            <a:endParaRPr lang="tr-TR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İmalatlar- SVS Telekom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1600" smtClean="0"/>
              <a:t>SNG Antenleri</a:t>
            </a:r>
          </a:p>
          <a:p>
            <a:pPr eaLnBrk="1" hangingPunct="1"/>
            <a:r>
              <a:rPr lang="tr-TR" sz="1600" smtClean="0"/>
              <a:t>Fly Away Anten</a:t>
            </a:r>
          </a:p>
          <a:p>
            <a:pPr eaLnBrk="1" hangingPunct="1"/>
            <a:r>
              <a:rPr lang="tr-TR" sz="1600" smtClean="0"/>
              <a:t>Sabit Motorlu Anten</a:t>
            </a:r>
          </a:p>
          <a:p>
            <a:pPr eaLnBrk="1" hangingPunct="1"/>
            <a:r>
              <a:rPr lang="tr-TR" sz="1600" smtClean="0"/>
              <a:t>Antenna Controller</a:t>
            </a:r>
          </a:p>
          <a:p>
            <a:pPr eaLnBrk="1" hangingPunct="1"/>
            <a:r>
              <a:rPr lang="tr-TR" sz="1600" smtClean="0">
                <a:solidFill>
                  <a:srgbClr val="FF0000"/>
                </a:solidFill>
              </a:rPr>
              <a:t>Uplink Power Controller</a:t>
            </a:r>
          </a:p>
          <a:p>
            <a:pPr eaLnBrk="1" hangingPunct="1"/>
            <a:endParaRPr lang="tr-TR" sz="1600" smtClean="0">
              <a:solidFill>
                <a:srgbClr val="FF0000"/>
              </a:solidFill>
            </a:endParaRPr>
          </a:p>
          <a:p>
            <a:pPr eaLnBrk="1" hangingPunct="1"/>
            <a:endParaRPr lang="tr-TR" sz="1600" smtClean="0">
              <a:solidFill>
                <a:srgbClr val="FF0000"/>
              </a:solidFill>
            </a:endParaRPr>
          </a:p>
          <a:p>
            <a:pPr eaLnBrk="1" hangingPunct="1"/>
            <a:endParaRPr lang="tr-TR" sz="1600" smtClean="0"/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3976688"/>
            <a:ext cx="4905375" cy="495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438" y="4560888"/>
            <a:ext cx="4381500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25" y="1822450"/>
            <a:ext cx="2735263" cy="203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8 Resim" descr="SVS SATELLITE SYSTEMS LOGO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26627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88C0C9-CFFD-4428-A018-5B1EBD73A36E}" type="slidenum">
              <a:rPr lang="tr-TR" smtClean="0"/>
              <a:pPr/>
              <a:t>24</a:t>
            </a:fld>
            <a:endParaRPr lang="tr-TR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İmalatlar- SVS Telekom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895475"/>
            <a:ext cx="7696200" cy="4038600"/>
          </a:xfrm>
        </p:spPr>
        <p:txBody>
          <a:bodyPr/>
          <a:lstStyle/>
          <a:p>
            <a:pPr eaLnBrk="1" hangingPunct="1"/>
            <a:r>
              <a:rPr lang="tr-TR" sz="1600" smtClean="0"/>
              <a:t>SNG Antenleri</a:t>
            </a:r>
          </a:p>
          <a:p>
            <a:pPr eaLnBrk="1" hangingPunct="1"/>
            <a:r>
              <a:rPr lang="tr-TR" sz="1600" smtClean="0"/>
              <a:t>Fly Away Anten</a:t>
            </a:r>
          </a:p>
          <a:p>
            <a:pPr eaLnBrk="1" hangingPunct="1"/>
            <a:r>
              <a:rPr lang="tr-TR" sz="1600" smtClean="0"/>
              <a:t>Sabit Motorlu Anten</a:t>
            </a:r>
          </a:p>
          <a:p>
            <a:pPr eaLnBrk="1" hangingPunct="1"/>
            <a:r>
              <a:rPr lang="tr-TR" sz="1600" smtClean="0"/>
              <a:t>Antenna Controller</a:t>
            </a:r>
          </a:p>
          <a:p>
            <a:pPr eaLnBrk="1" hangingPunct="1"/>
            <a:r>
              <a:rPr lang="tr-TR" sz="1600" smtClean="0"/>
              <a:t>Uplink Power Controller</a:t>
            </a:r>
          </a:p>
          <a:p>
            <a:pPr eaLnBrk="1" hangingPunct="1"/>
            <a:r>
              <a:rPr lang="tr-TR" sz="1600" smtClean="0">
                <a:solidFill>
                  <a:srgbClr val="FF0000"/>
                </a:solidFill>
              </a:rPr>
              <a:t>Universal Redundancy Switches</a:t>
            </a:r>
          </a:p>
          <a:p>
            <a:pPr eaLnBrk="1" hangingPunct="1"/>
            <a:endParaRPr lang="tr-TR" sz="1600" smtClean="0">
              <a:solidFill>
                <a:srgbClr val="FF0000"/>
              </a:solidFill>
            </a:endParaRPr>
          </a:p>
          <a:p>
            <a:pPr eaLnBrk="1" hangingPunct="1"/>
            <a:endParaRPr lang="tr-TR" sz="1600" smtClean="0">
              <a:solidFill>
                <a:srgbClr val="FF0000"/>
              </a:solidFill>
            </a:endParaRPr>
          </a:p>
          <a:p>
            <a:pPr eaLnBrk="1" hangingPunct="1"/>
            <a:endParaRPr lang="tr-TR" sz="1600" smtClean="0"/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638" y="3684588"/>
            <a:ext cx="3492500" cy="2174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0" y="2406650"/>
            <a:ext cx="3132138" cy="2028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8263" y="1968500"/>
            <a:ext cx="4429125" cy="474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8 Resim" descr="SVS SATELLITE SYSTEMS LOGO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2765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3B1D1C-B2D9-4EF5-9A32-172D35BAB5E6}" type="slidenum">
              <a:rPr lang="tr-TR" smtClean="0"/>
              <a:pPr/>
              <a:t>25</a:t>
            </a:fld>
            <a:endParaRPr lang="tr-TR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İmalatlar- SVS Telekom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895475"/>
            <a:ext cx="7696200" cy="4038600"/>
          </a:xfrm>
        </p:spPr>
        <p:txBody>
          <a:bodyPr/>
          <a:lstStyle/>
          <a:p>
            <a:pPr eaLnBrk="1" hangingPunct="1"/>
            <a:r>
              <a:rPr lang="tr-TR" sz="1600" smtClean="0"/>
              <a:t>SNG Antenleri</a:t>
            </a:r>
          </a:p>
          <a:p>
            <a:pPr eaLnBrk="1" hangingPunct="1"/>
            <a:r>
              <a:rPr lang="tr-TR" sz="1600" smtClean="0"/>
              <a:t>Fly Away Anten</a:t>
            </a:r>
          </a:p>
          <a:p>
            <a:pPr eaLnBrk="1" hangingPunct="1"/>
            <a:r>
              <a:rPr lang="tr-TR" sz="1600" smtClean="0"/>
              <a:t>Sabit Motorlu Anten</a:t>
            </a:r>
          </a:p>
          <a:p>
            <a:pPr eaLnBrk="1" hangingPunct="1"/>
            <a:r>
              <a:rPr lang="tr-TR" sz="1600" smtClean="0"/>
              <a:t>Antenna Controller</a:t>
            </a:r>
          </a:p>
          <a:p>
            <a:pPr eaLnBrk="1" hangingPunct="1"/>
            <a:r>
              <a:rPr lang="tr-TR" sz="1600" smtClean="0"/>
              <a:t>Uplink Power Controller</a:t>
            </a:r>
          </a:p>
          <a:p>
            <a:pPr eaLnBrk="1" hangingPunct="1"/>
            <a:r>
              <a:rPr lang="tr-TR" sz="1600" smtClean="0"/>
              <a:t>Universal Redundancy Switches</a:t>
            </a:r>
          </a:p>
          <a:p>
            <a:pPr eaLnBrk="1" hangingPunct="1"/>
            <a:r>
              <a:rPr lang="tr-TR" sz="1600" smtClean="0">
                <a:solidFill>
                  <a:srgbClr val="FF0000"/>
                </a:solidFill>
              </a:rPr>
              <a:t>M&amp;C Yazılımları</a:t>
            </a:r>
          </a:p>
          <a:p>
            <a:pPr eaLnBrk="1" hangingPunct="1"/>
            <a:endParaRPr lang="tr-TR" sz="1600" smtClean="0">
              <a:solidFill>
                <a:srgbClr val="FF0000"/>
              </a:solidFill>
            </a:endParaRPr>
          </a:p>
          <a:p>
            <a:pPr eaLnBrk="1" hangingPunct="1"/>
            <a:endParaRPr lang="tr-TR" sz="1600" smtClean="0"/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388" y="1968500"/>
            <a:ext cx="4641850" cy="414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" name="6 Resim" descr="SVS SATELLITE SYSTEMS LOG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28675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179C27-0407-40E8-8F36-68D21AF2FC6F}" type="slidenum">
              <a:rPr lang="tr-TR" smtClean="0"/>
              <a:pPr/>
              <a:t>26</a:t>
            </a:fld>
            <a:endParaRPr lang="tr-TR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İmalatlar- SVS Telekom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895475"/>
            <a:ext cx="7696200" cy="4038600"/>
          </a:xfrm>
        </p:spPr>
        <p:txBody>
          <a:bodyPr/>
          <a:lstStyle/>
          <a:p>
            <a:pPr eaLnBrk="1" hangingPunct="1"/>
            <a:r>
              <a:rPr lang="tr-TR" sz="1600" smtClean="0"/>
              <a:t>SNG Antenleri</a:t>
            </a:r>
          </a:p>
          <a:p>
            <a:pPr eaLnBrk="1" hangingPunct="1"/>
            <a:r>
              <a:rPr lang="tr-TR" sz="1600" smtClean="0"/>
              <a:t>Fly Away Anten</a:t>
            </a:r>
          </a:p>
          <a:p>
            <a:pPr eaLnBrk="1" hangingPunct="1"/>
            <a:r>
              <a:rPr lang="tr-TR" sz="1600" smtClean="0"/>
              <a:t>Sabit Motorlu Anten</a:t>
            </a:r>
          </a:p>
          <a:p>
            <a:pPr eaLnBrk="1" hangingPunct="1"/>
            <a:r>
              <a:rPr lang="tr-TR" sz="1600" smtClean="0"/>
              <a:t>Antenna Controller</a:t>
            </a:r>
          </a:p>
          <a:p>
            <a:pPr eaLnBrk="1" hangingPunct="1"/>
            <a:r>
              <a:rPr lang="tr-TR" sz="1600" smtClean="0"/>
              <a:t>Uplink Power Controller</a:t>
            </a:r>
          </a:p>
          <a:p>
            <a:pPr eaLnBrk="1" hangingPunct="1"/>
            <a:r>
              <a:rPr lang="tr-TR" sz="1600" smtClean="0"/>
              <a:t>Universal Redundancy Switches</a:t>
            </a:r>
          </a:p>
          <a:p>
            <a:pPr eaLnBrk="1" hangingPunct="1"/>
            <a:r>
              <a:rPr lang="tr-TR" sz="1600" smtClean="0"/>
              <a:t>M&amp;C Yazılımları</a:t>
            </a:r>
          </a:p>
          <a:p>
            <a:pPr eaLnBrk="1" hangingPunct="1"/>
            <a:r>
              <a:rPr lang="tr-TR" sz="1600" smtClean="0">
                <a:solidFill>
                  <a:srgbClr val="FF0000"/>
                </a:solidFill>
              </a:rPr>
              <a:t>Intercom Scrambler</a:t>
            </a:r>
          </a:p>
          <a:p>
            <a:pPr eaLnBrk="1" hangingPunct="1"/>
            <a:endParaRPr lang="tr-TR" sz="1600" smtClean="0">
              <a:solidFill>
                <a:srgbClr val="FF0000"/>
              </a:solidFill>
            </a:endParaRPr>
          </a:p>
          <a:p>
            <a:pPr eaLnBrk="1" hangingPunct="1"/>
            <a:endParaRPr lang="tr-TR" sz="1600" smtClean="0"/>
          </a:p>
        </p:txBody>
      </p:sp>
      <p:pic>
        <p:nvPicPr>
          <p:cNvPr id="6" name="5 Resim" descr="SVS SATELLITE SYSTEMS LOG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29699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7B7720-5905-41E7-9FE5-7814947C164C}" type="slidenum">
              <a:rPr lang="tr-TR" smtClean="0"/>
              <a:pPr/>
              <a:t>27</a:t>
            </a:fld>
            <a:endParaRPr lang="tr-TR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İmalatlar- SVS Telekom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1895475"/>
            <a:ext cx="7696200" cy="4038600"/>
          </a:xfrm>
        </p:spPr>
        <p:txBody>
          <a:bodyPr/>
          <a:lstStyle/>
          <a:p>
            <a:pPr eaLnBrk="1" hangingPunct="1"/>
            <a:r>
              <a:rPr lang="tr-TR" sz="1600" smtClean="0"/>
              <a:t>SNG Antenleri</a:t>
            </a:r>
          </a:p>
          <a:p>
            <a:pPr eaLnBrk="1" hangingPunct="1"/>
            <a:r>
              <a:rPr lang="tr-TR" sz="1600" smtClean="0"/>
              <a:t>Fly Away Anten</a:t>
            </a:r>
          </a:p>
          <a:p>
            <a:pPr eaLnBrk="1" hangingPunct="1"/>
            <a:r>
              <a:rPr lang="tr-TR" sz="1600" smtClean="0"/>
              <a:t>Sabit Motorlu Anten</a:t>
            </a:r>
          </a:p>
          <a:p>
            <a:pPr eaLnBrk="1" hangingPunct="1"/>
            <a:r>
              <a:rPr lang="tr-TR" sz="1600" smtClean="0"/>
              <a:t>Antenna Controller</a:t>
            </a:r>
          </a:p>
          <a:p>
            <a:pPr eaLnBrk="1" hangingPunct="1"/>
            <a:r>
              <a:rPr lang="tr-TR" sz="1600" smtClean="0"/>
              <a:t>Uplink Power Controller</a:t>
            </a:r>
          </a:p>
          <a:p>
            <a:pPr eaLnBrk="1" hangingPunct="1"/>
            <a:r>
              <a:rPr lang="tr-TR" sz="1600" smtClean="0"/>
              <a:t>Universal Redundancy Switches</a:t>
            </a:r>
          </a:p>
          <a:p>
            <a:pPr eaLnBrk="1" hangingPunct="1"/>
            <a:r>
              <a:rPr lang="tr-TR" sz="1600" smtClean="0"/>
              <a:t>M&amp;C Yazılımları</a:t>
            </a:r>
          </a:p>
          <a:p>
            <a:pPr eaLnBrk="1" hangingPunct="1"/>
            <a:r>
              <a:rPr lang="tr-TR" sz="1600" smtClean="0"/>
              <a:t>Intercom Scrambler</a:t>
            </a:r>
          </a:p>
          <a:p>
            <a:pPr eaLnBrk="1" hangingPunct="1"/>
            <a:r>
              <a:rPr lang="tr-TR" sz="1600" smtClean="0">
                <a:solidFill>
                  <a:srgbClr val="FF0000"/>
                </a:solidFill>
              </a:rPr>
              <a:t>Universal Indoor  Device Controller</a:t>
            </a:r>
          </a:p>
          <a:p>
            <a:pPr eaLnBrk="1" hangingPunct="1"/>
            <a:endParaRPr lang="tr-TR" sz="1600" smtClean="0">
              <a:solidFill>
                <a:srgbClr val="FF0000"/>
              </a:solidFill>
            </a:endParaRPr>
          </a:p>
          <a:p>
            <a:pPr eaLnBrk="1" hangingPunct="1"/>
            <a:endParaRPr lang="tr-TR" sz="1600" smtClean="0"/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138" y="4779963"/>
            <a:ext cx="5254625" cy="552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" name="6 Resim" descr="SVS SATELLITE SYSTEMS LOG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3072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C630EC-0F88-4BC2-83BA-6569C2FBA17F}" type="slidenum">
              <a:rPr lang="tr-TR" smtClean="0"/>
              <a:pPr/>
              <a:t>28</a:t>
            </a:fld>
            <a:endParaRPr lang="tr-TR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İmalatlar- SVS Telekom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895475"/>
            <a:ext cx="7696200" cy="4038600"/>
          </a:xfrm>
        </p:spPr>
        <p:txBody>
          <a:bodyPr/>
          <a:lstStyle/>
          <a:p>
            <a:pPr eaLnBrk="1" hangingPunct="1"/>
            <a:r>
              <a:rPr lang="tr-TR" sz="1600" smtClean="0"/>
              <a:t>SNG Antenleri</a:t>
            </a:r>
          </a:p>
          <a:p>
            <a:pPr eaLnBrk="1" hangingPunct="1"/>
            <a:r>
              <a:rPr lang="tr-TR" sz="1600" smtClean="0"/>
              <a:t>Fly Away Anten</a:t>
            </a:r>
          </a:p>
          <a:p>
            <a:pPr eaLnBrk="1" hangingPunct="1"/>
            <a:r>
              <a:rPr lang="tr-TR" sz="1600" smtClean="0"/>
              <a:t>Sabit Motorlu Anten</a:t>
            </a:r>
          </a:p>
          <a:p>
            <a:pPr eaLnBrk="1" hangingPunct="1"/>
            <a:r>
              <a:rPr lang="tr-TR" sz="1600" smtClean="0"/>
              <a:t>Antenna Controller</a:t>
            </a:r>
          </a:p>
          <a:p>
            <a:pPr eaLnBrk="1" hangingPunct="1"/>
            <a:r>
              <a:rPr lang="tr-TR" sz="1600" smtClean="0"/>
              <a:t>Uplink Power Controller</a:t>
            </a:r>
          </a:p>
          <a:p>
            <a:pPr eaLnBrk="1" hangingPunct="1"/>
            <a:r>
              <a:rPr lang="tr-TR" sz="1600" smtClean="0"/>
              <a:t>Universal Redundancy Switches</a:t>
            </a:r>
          </a:p>
          <a:p>
            <a:pPr eaLnBrk="1" hangingPunct="1"/>
            <a:r>
              <a:rPr lang="tr-TR" sz="1600" smtClean="0"/>
              <a:t>M&amp;C Yazılımları</a:t>
            </a:r>
          </a:p>
          <a:p>
            <a:pPr eaLnBrk="1" hangingPunct="1"/>
            <a:r>
              <a:rPr lang="tr-TR" sz="1600" smtClean="0"/>
              <a:t>Intercom Scrambler</a:t>
            </a:r>
          </a:p>
          <a:p>
            <a:pPr eaLnBrk="1" hangingPunct="1"/>
            <a:r>
              <a:rPr lang="tr-TR" sz="1600" smtClean="0"/>
              <a:t>Universal Indoor  Device Controller</a:t>
            </a:r>
          </a:p>
          <a:p>
            <a:pPr eaLnBrk="1" hangingPunct="1"/>
            <a:r>
              <a:rPr lang="tr-TR" sz="1600" smtClean="0">
                <a:solidFill>
                  <a:srgbClr val="FF0000"/>
                </a:solidFill>
              </a:rPr>
              <a:t>Transportable Systems</a:t>
            </a:r>
          </a:p>
          <a:p>
            <a:pPr eaLnBrk="1" hangingPunct="1"/>
            <a:endParaRPr lang="tr-TR" sz="1600" smtClean="0">
              <a:solidFill>
                <a:srgbClr val="FF0000"/>
              </a:solidFill>
            </a:endParaRPr>
          </a:p>
          <a:p>
            <a:pPr eaLnBrk="1" hangingPunct="1"/>
            <a:endParaRPr lang="tr-TR" sz="1600" smtClean="0"/>
          </a:p>
        </p:txBody>
      </p:sp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2675" y="4524375"/>
            <a:ext cx="2224088" cy="1754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072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60888"/>
            <a:ext cx="2081213" cy="1570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" name="Telskobik ante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025" y="1749425"/>
            <a:ext cx="309245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SVS SATELLITE SYSTEMS LOGO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31747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FF6C5-FBAC-4807-916B-C1B48C16785D}" type="slidenum">
              <a:rPr lang="tr-TR" smtClean="0"/>
              <a:pPr/>
              <a:t>29</a:t>
            </a:fld>
            <a:endParaRPr lang="tr-TR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İmalatlar- SVS Telekom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895475"/>
            <a:ext cx="7696200" cy="4038600"/>
          </a:xfrm>
        </p:spPr>
        <p:txBody>
          <a:bodyPr/>
          <a:lstStyle/>
          <a:p>
            <a:pPr eaLnBrk="1" hangingPunct="1"/>
            <a:r>
              <a:rPr lang="tr-TR" sz="1600" smtClean="0"/>
              <a:t>SNG Antenleri</a:t>
            </a:r>
          </a:p>
          <a:p>
            <a:pPr eaLnBrk="1" hangingPunct="1"/>
            <a:r>
              <a:rPr lang="tr-TR" sz="1600" smtClean="0"/>
              <a:t>Fly Away Anten</a:t>
            </a:r>
          </a:p>
          <a:p>
            <a:pPr eaLnBrk="1" hangingPunct="1"/>
            <a:r>
              <a:rPr lang="tr-TR" sz="1600" smtClean="0"/>
              <a:t>Sabit Motorlu Anten</a:t>
            </a:r>
          </a:p>
          <a:p>
            <a:pPr eaLnBrk="1" hangingPunct="1"/>
            <a:r>
              <a:rPr lang="tr-TR" sz="1600" smtClean="0"/>
              <a:t>Antenna Controller</a:t>
            </a:r>
          </a:p>
          <a:p>
            <a:pPr eaLnBrk="1" hangingPunct="1"/>
            <a:r>
              <a:rPr lang="tr-TR" sz="1600" smtClean="0"/>
              <a:t>Uplink Power Controller</a:t>
            </a:r>
          </a:p>
          <a:p>
            <a:pPr eaLnBrk="1" hangingPunct="1"/>
            <a:r>
              <a:rPr lang="tr-TR" sz="1600" smtClean="0"/>
              <a:t>Universal Redundancy Switches</a:t>
            </a:r>
          </a:p>
          <a:p>
            <a:pPr eaLnBrk="1" hangingPunct="1"/>
            <a:r>
              <a:rPr lang="tr-TR" sz="1600" smtClean="0"/>
              <a:t>M&amp;C Yazılımları</a:t>
            </a:r>
          </a:p>
          <a:p>
            <a:pPr eaLnBrk="1" hangingPunct="1"/>
            <a:r>
              <a:rPr lang="tr-TR" sz="1600" smtClean="0"/>
              <a:t>Intercom Scrambler</a:t>
            </a:r>
          </a:p>
          <a:p>
            <a:pPr eaLnBrk="1" hangingPunct="1"/>
            <a:r>
              <a:rPr lang="tr-TR" sz="1600" smtClean="0"/>
              <a:t>Universal Indoor  Device Controller</a:t>
            </a:r>
          </a:p>
          <a:p>
            <a:pPr eaLnBrk="1" hangingPunct="1"/>
            <a:r>
              <a:rPr lang="tr-TR" sz="1600" smtClean="0"/>
              <a:t>Transportable Systems</a:t>
            </a:r>
          </a:p>
          <a:p>
            <a:pPr eaLnBrk="1" hangingPunct="1"/>
            <a:r>
              <a:rPr lang="tr-TR" sz="1600" smtClean="0">
                <a:solidFill>
                  <a:srgbClr val="FF0000"/>
                </a:solidFill>
              </a:rPr>
              <a:t>Özel Tasarımlar</a:t>
            </a:r>
          </a:p>
          <a:p>
            <a:pPr eaLnBrk="1" hangingPunct="1"/>
            <a:endParaRPr lang="tr-TR" sz="1600" smtClean="0">
              <a:solidFill>
                <a:srgbClr val="FF0000"/>
              </a:solidFill>
            </a:endParaRPr>
          </a:p>
          <a:p>
            <a:pPr eaLnBrk="1" hangingPunct="1"/>
            <a:endParaRPr lang="tr-TR" sz="1600" smtClean="0"/>
          </a:p>
        </p:txBody>
      </p:sp>
      <p:pic>
        <p:nvPicPr>
          <p:cNvPr id="31750" name="Picture 4" descr="Picasion.Co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225" y="1931988"/>
            <a:ext cx="28575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SVS SATELLITE SYSTEMS LOG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6147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7F18F2-3101-4968-973C-C6C776CE66AF}" type="slidenum">
              <a:rPr lang="tr-TR" smtClean="0"/>
              <a:pPr/>
              <a:t>3</a:t>
            </a:fld>
            <a:endParaRPr lang="tr-TR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Kısaca...</a:t>
            </a:r>
            <a:endParaRPr lang="en-US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700" smtClean="0"/>
              <a:t>SVS 1995 yılında kurulmustur.</a:t>
            </a:r>
          </a:p>
          <a:p>
            <a:pPr eaLnBrk="1" hangingPunct="1"/>
            <a:r>
              <a:rPr lang="tr-TR" sz="2700" smtClean="0"/>
              <a:t>Bünyesindeki şirketler ile,  Uydu Haberleşme ve RF çözümleri konusunda hizmet sunmaktadır</a:t>
            </a:r>
          </a:p>
          <a:p>
            <a:pPr eaLnBrk="1" hangingPunct="1"/>
            <a:r>
              <a:rPr lang="tr-TR" sz="2700" smtClean="0"/>
              <a:t>Hizmet alanı başta Türkiye olmak üzere Ortadoğu, Avrupa, Afrika ve Yakın Asyadır.</a:t>
            </a:r>
            <a:endParaRPr lang="en-US" sz="2700" smtClean="0"/>
          </a:p>
          <a:p>
            <a:pPr eaLnBrk="1" hangingPunct="1"/>
            <a:r>
              <a:rPr lang="tr-TR" sz="2700" smtClean="0"/>
              <a:t>Çoğunluğu teknik olmak üzere 65 personeli bulunmaktadır.</a:t>
            </a:r>
            <a:endParaRPr lang="en-US" sz="2700" smtClean="0"/>
          </a:p>
        </p:txBody>
      </p:sp>
      <p:pic>
        <p:nvPicPr>
          <p:cNvPr id="6" name="5 Resim" descr="SVS SATELLITE SYSTEMS LOG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31747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FF6C5-FBAC-4807-916B-C1B48C16785D}" type="slidenum">
              <a:rPr lang="tr-TR" smtClean="0"/>
              <a:pPr/>
              <a:t>30</a:t>
            </a:fld>
            <a:endParaRPr lang="tr-TR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İmalatlar- SVS Telekom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895475"/>
            <a:ext cx="7696200" cy="4038600"/>
          </a:xfrm>
        </p:spPr>
        <p:txBody>
          <a:bodyPr/>
          <a:lstStyle/>
          <a:p>
            <a:pPr eaLnBrk="1" hangingPunct="1"/>
            <a:r>
              <a:rPr lang="tr-TR" sz="1600" smtClean="0"/>
              <a:t>SNG Antenleri</a:t>
            </a:r>
          </a:p>
          <a:p>
            <a:pPr eaLnBrk="1" hangingPunct="1"/>
            <a:r>
              <a:rPr lang="tr-TR" sz="1600" smtClean="0"/>
              <a:t>Fly Away Anten</a:t>
            </a:r>
          </a:p>
          <a:p>
            <a:pPr eaLnBrk="1" hangingPunct="1"/>
            <a:r>
              <a:rPr lang="tr-TR" sz="1600" smtClean="0"/>
              <a:t>Sabit Motorlu Anten</a:t>
            </a:r>
          </a:p>
          <a:p>
            <a:pPr eaLnBrk="1" hangingPunct="1"/>
            <a:r>
              <a:rPr lang="tr-TR" sz="1600" smtClean="0"/>
              <a:t>Antenna Controller</a:t>
            </a:r>
          </a:p>
          <a:p>
            <a:pPr eaLnBrk="1" hangingPunct="1"/>
            <a:r>
              <a:rPr lang="tr-TR" sz="1600" smtClean="0"/>
              <a:t>Uplink Power Controller</a:t>
            </a:r>
          </a:p>
          <a:p>
            <a:pPr eaLnBrk="1" hangingPunct="1"/>
            <a:r>
              <a:rPr lang="tr-TR" sz="1600" smtClean="0"/>
              <a:t>Universal Redundancy Switches</a:t>
            </a:r>
          </a:p>
          <a:p>
            <a:pPr eaLnBrk="1" hangingPunct="1"/>
            <a:r>
              <a:rPr lang="tr-TR" sz="1600" smtClean="0"/>
              <a:t>M&amp;C Yazılımları</a:t>
            </a:r>
          </a:p>
          <a:p>
            <a:pPr eaLnBrk="1" hangingPunct="1"/>
            <a:r>
              <a:rPr lang="tr-TR" sz="1600" smtClean="0"/>
              <a:t>Intercom Scrambler</a:t>
            </a:r>
          </a:p>
          <a:p>
            <a:pPr eaLnBrk="1" hangingPunct="1"/>
            <a:r>
              <a:rPr lang="tr-TR" sz="1600" smtClean="0"/>
              <a:t>Universal Indoor  Device Controller</a:t>
            </a:r>
          </a:p>
          <a:p>
            <a:pPr eaLnBrk="1" hangingPunct="1"/>
            <a:r>
              <a:rPr lang="tr-TR" sz="1600" smtClean="0"/>
              <a:t>Transportable Systems</a:t>
            </a:r>
          </a:p>
          <a:p>
            <a:pPr eaLnBrk="1" hangingPunct="1"/>
            <a:r>
              <a:rPr lang="tr-TR" sz="1600" smtClean="0">
                <a:solidFill>
                  <a:srgbClr val="FF0000"/>
                </a:solidFill>
              </a:rPr>
              <a:t>Özel Tasarımlar</a:t>
            </a:r>
          </a:p>
          <a:p>
            <a:pPr eaLnBrk="1" hangingPunct="1"/>
            <a:r>
              <a:rPr lang="tr-TR" sz="1600" smtClean="0"/>
              <a:t>3G iletişim sistemleri</a:t>
            </a:r>
          </a:p>
          <a:p>
            <a:pPr eaLnBrk="1" hangingPunct="1"/>
            <a:endParaRPr lang="tr-TR" sz="1600" smtClean="0">
              <a:solidFill>
                <a:srgbClr val="FF0000"/>
              </a:solidFill>
            </a:endParaRPr>
          </a:p>
          <a:p>
            <a:pPr eaLnBrk="1" hangingPunct="1"/>
            <a:endParaRPr lang="tr-TR" sz="1600" smtClean="0"/>
          </a:p>
        </p:txBody>
      </p:sp>
      <p:pic>
        <p:nvPicPr>
          <p:cNvPr id="7" name="6 Resim" descr="SVS SATELLITE SYSTEMS LOG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  <p:pic>
        <p:nvPicPr>
          <p:cNvPr id="8" name="7 Resim" descr="MODE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116" y="1916832"/>
            <a:ext cx="2556284" cy="36621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3277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DE9C7F-802B-4643-A363-2035DDA1A036}" type="slidenum">
              <a:rPr lang="tr-TR" smtClean="0"/>
              <a:pPr/>
              <a:t>31</a:t>
            </a:fld>
            <a:endParaRPr lang="tr-TR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Servis Merkezi</a:t>
            </a:r>
          </a:p>
          <a:p>
            <a:pPr lvl="1" eaLnBrk="1" hangingPunct="1"/>
            <a:r>
              <a:rPr lang="tr-TR" smtClean="0"/>
              <a:t>Miteq, MCL, Newtec, ETL gibi bir çok firmanın Yetkili Bölge Teknik Servis Merkezi</a:t>
            </a:r>
          </a:p>
          <a:p>
            <a:pPr lvl="1" eaLnBrk="1" hangingPunct="1"/>
            <a:r>
              <a:rPr lang="tr-TR" smtClean="0"/>
              <a:t>Markadan bağımsız tamir imkanı</a:t>
            </a:r>
          </a:p>
          <a:p>
            <a:pPr lvl="1" eaLnBrk="1" hangingPunct="1"/>
            <a:r>
              <a:rPr lang="tr-TR" smtClean="0"/>
              <a:t>Tamir ve Servis için yetişmiş sertifikalı personel</a:t>
            </a:r>
          </a:p>
          <a:p>
            <a:pPr lvl="1" eaLnBrk="1" hangingPunct="1"/>
            <a:r>
              <a:rPr lang="tr-TR" smtClean="0"/>
              <a:t>Geniş Yedek Parça ve komponent desteği</a:t>
            </a:r>
          </a:p>
          <a:p>
            <a:pPr lvl="1" eaLnBrk="1" hangingPunct="1"/>
            <a:r>
              <a:rPr lang="tr-TR" smtClean="0"/>
              <a:t>Özellikle Yüksek frekans için gerekli donanım </a:t>
            </a:r>
          </a:p>
          <a:p>
            <a:pPr lvl="1" eaLnBrk="1" hangingPunct="1"/>
            <a:endParaRPr lang="tr-TR" smtClean="0"/>
          </a:p>
          <a:p>
            <a:pPr lvl="1" eaLnBrk="1" hangingPunct="1"/>
            <a:endParaRPr lang="tr-TR" smtClean="0"/>
          </a:p>
        </p:txBody>
      </p:sp>
      <p:pic>
        <p:nvPicPr>
          <p:cNvPr id="6" name="5 Resim" descr="SVS SATELLITE SYSTEMS LOG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33795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FC0E6E-9894-4363-8C31-C1DFDA340E09}" type="slidenum">
              <a:rPr lang="tr-TR" smtClean="0"/>
              <a:pPr/>
              <a:t>32</a:t>
            </a:fld>
            <a:endParaRPr lang="tr-TR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Yedek Malzeme</a:t>
            </a:r>
          </a:p>
          <a:p>
            <a:pPr lvl="1" eaLnBrk="1" hangingPunct="1"/>
            <a:r>
              <a:rPr lang="tr-TR" smtClean="0"/>
              <a:t>Çok çeşitli, Rigid, Heliax, flexible Waveguide</a:t>
            </a:r>
          </a:p>
          <a:p>
            <a:pPr lvl="1" eaLnBrk="1" hangingPunct="1"/>
            <a:r>
              <a:rPr lang="tr-TR" smtClean="0"/>
              <a:t>Yüksek frekans coax kablolar</a:t>
            </a:r>
          </a:p>
          <a:p>
            <a:pPr lvl="1" eaLnBrk="1" hangingPunct="1"/>
            <a:r>
              <a:rPr lang="tr-TR" smtClean="0"/>
              <a:t>Waveguide Componentler  - Adaptorler, Geçişler, vs.</a:t>
            </a:r>
          </a:p>
          <a:p>
            <a:pPr lvl="1" eaLnBrk="1" hangingPunct="1"/>
            <a:r>
              <a:rPr lang="tr-TR" smtClean="0"/>
              <a:t>Frekans Converterlar, Yüksek Frekans güç yükselteçleri vs</a:t>
            </a:r>
          </a:p>
          <a:p>
            <a:pPr lvl="1" eaLnBrk="1" hangingPunct="1"/>
            <a:r>
              <a:rPr lang="tr-TR" smtClean="0"/>
              <a:t>.... </a:t>
            </a:r>
          </a:p>
          <a:p>
            <a:pPr lvl="1" eaLnBrk="1" hangingPunct="1"/>
            <a:endParaRPr lang="tr-TR" smtClean="0"/>
          </a:p>
          <a:p>
            <a:pPr lvl="1" eaLnBrk="1" hangingPunct="1"/>
            <a:endParaRPr lang="tr-TR" smtClean="0"/>
          </a:p>
        </p:txBody>
      </p:sp>
      <p:pic>
        <p:nvPicPr>
          <p:cNvPr id="6" name="5 Resim" descr="SVS SATELLITE SYSTEMS LOG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34819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3106C4-F497-4839-877C-4B2CD78B8BFE}" type="slidenum">
              <a:rPr lang="tr-TR" smtClean="0"/>
              <a:pPr/>
              <a:t>33</a:t>
            </a:fld>
            <a:endParaRPr lang="tr-TR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sz="1600" smtClean="0"/>
          </a:p>
          <a:p>
            <a:pPr eaLnBrk="1" hangingPunct="1">
              <a:buFont typeface="Wingdings" pitchFamily="2" charset="2"/>
              <a:buNone/>
            </a:pPr>
            <a:endParaRPr lang="tr-TR" sz="1600" smtClean="0"/>
          </a:p>
          <a:p>
            <a:pPr eaLnBrk="1" hangingPunct="1">
              <a:buFont typeface="Wingdings" pitchFamily="2" charset="2"/>
              <a:buNone/>
            </a:pPr>
            <a:endParaRPr lang="tr-TR" sz="1600" smtClean="0"/>
          </a:p>
          <a:p>
            <a:pPr algn="ctr" eaLnBrk="1" hangingPunct="1">
              <a:buFont typeface="Wingdings" pitchFamily="2" charset="2"/>
              <a:buNone/>
            </a:pPr>
            <a:r>
              <a:rPr lang="tr-TR" sz="2800" smtClean="0"/>
              <a:t>Bize zaman ayrıdığınız için teşekkür ederiz.</a:t>
            </a:r>
          </a:p>
          <a:p>
            <a:pPr algn="ctr" eaLnBrk="1" hangingPunct="1">
              <a:buFont typeface="Wingdings" pitchFamily="2" charset="2"/>
              <a:buNone/>
            </a:pPr>
            <a:endParaRPr lang="tr-TR" sz="2800" smtClean="0"/>
          </a:p>
          <a:p>
            <a:pPr algn="ctr" eaLnBrk="1" hangingPunct="1">
              <a:buFont typeface="Wingdings" pitchFamily="2" charset="2"/>
              <a:buNone/>
            </a:pPr>
            <a:endParaRPr lang="tr-TR" sz="1600" smtClean="0"/>
          </a:p>
          <a:p>
            <a:pPr algn="ctr" eaLnBrk="1" hangingPunct="1">
              <a:buFont typeface="Wingdings" pitchFamily="2" charset="2"/>
              <a:buNone/>
            </a:pPr>
            <a:r>
              <a:rPr lang="tr-TR" sz="1600" smtClean="0"/>
              <a:t>Uğur KILIÇ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sz="1600" smtClean="0"/>
              <a:t>Tel: 0216 329 5600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sz="1600" smtClean="0"/>
              <a:t>Fax:0216 329 0299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sz="1600" smtClean="0"/>
              <a:t>Email: </a:t>
            </a:r>
            <a:r>
              <a:rPr lang="tr-TR" sz="1600" smtClean="0">
                <a:hlinkClick r:id="rId2"/>
              </a:rPr>
              <a:t>ugur.kilic@svstelekom.com.tr</a:t>
            </a:r>
            <a:endParaRPr lang="tr-TR" sz="1600" smtClean="0"/>
          </a:p>
          <a:p>
            <a:pPr algn="ctr" eaLnBrk="1" hangingPunct="1">
              <a:buFont typeface="Wingdings" pitchFamily="2" charset="2"/>
              <a:buNone/>
            </a:pPr>
            <a:endParaRPr lang="tr-TR" sz="1600" smtClean="0"/>
          </a:p>
          <a:p>
            <a:pPr algn="ctr" eaLnBrk="1" hangingPunct="1">
              <a:buFont typeface="Wingdings" pitchFamily="2" charset="2"/>
              <a:buNone/>
            </a:pPr>
            <a:endParaRPr lang="tr-TR" sz="1600" smtClean="0"/>
          </a:p>
          <a:p>
            <a:pPr eaLnBrk="1" hangingPunct="1">
              <a:buFont typeface="Wingdings" pitchFamily="2" charset="2"/>
              <a:buNone/>
            </a:pPr>
            <a:endParaRPr lang="tr-TR" sz="1600" smtClean="0"/>
          </a:p>
          <a:p>
            <a:pPr eaLnBrk="1" hangingPunct="1">
              <a:buFont typeface="Wingdings" pitchFamily="2" charset="2"/>
              <a:buNone/>
            </a:pPr>
            <a:endParaRPr lang="tr-TR" sz="1600" smtClean="0"/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7599363" y="32527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pic>
        <p:nvPicPr>
          <p:cNvPr id="7" name="6 Resim" descr="SVS SATELLITE SYSTEMS LOG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717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4EEBE1-062F-4158-A1AA-9398846D90F0}" type="slidenum">
              <a:rPr lang="tr-TR" smtClean="0"/>
              <a:pPr/>
              <a:t>4</a:t>
            </a:fld>
            <a:endParaRPr lang="tr-TR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Grup Şirketleri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000" smtClean="0">
                <a:solidFill>
                  <a:schemeClr val="accent1"/>
                </a:solidFill>
              </a:rPr>
              <a:t>SVS Telekom – Esenkent, İstanbul</a:t>
            </a:r>
            <a:br>
              <a:rPr lang="tr-TR" sz="2000" smtClean="0">
                <a:solidFill>
                  <a:schemeClr val="accent1"/>
                </a:solidFill>
              </a:rPr>
            </a:br>
            <a:r>
              <a:rPr lang="tr-TR" sz="2000" smtClean="0"/>
              <a:t>Sistem Entegrasyonu, </a:t>
            </a:r>
          </a:p>
          <a:p>
            <a:pPr eaLnBrk="1" hangingPunct="1"/>
            <a:r>
              <a:rPr lang="tr-TR" sz="2000" smtClean="0">
                <a:solidFill>
                  <a:schemeClr val="accent1"/>
                </a:solidFill>
              </a:rPr>
              <a:t>ASYASAT – İmes, İstanbul</a:t>
            </a:r>
            <a:br>
              <a:rPr lang="tr-TR" sz="2000" smtClean="0">
                <a:solidFill>
                  <a:schemeClr val="accent1"/>
                </a:solidFill>
              </a:rPr>
            </a:br>
            <a:r>
              <a:rPr lang="tr-TR" sz="2000" smtClean="0"/>
              <a:t>Elektro Mekanik çözümler</a:t>
            </a:r>
          </a:p>
          <a:p>
            <a:pPr eaLnBrk="1" hangingPunct="1"/>
            <a:r>
              <a:rPr lang="tr-TR" sz="2000" smtClean="0">
                <a:solidFill>
                  <a:schemeClr val="accent1"/>
                </a:solidFill>
              </a:rPr>
              <a:t>Bilge Haber Ajansı – Esenkent, İstanbul</a:t>
            </a:r>
            <a:r>
              <a:rPr lang="tr-TR" sz="2000" smtClean="0"/>
              <a:t/>
            </a:r>
            <a:br>
              <a:rPr lang="tr-TR" sz="2000" smtClean="0"/>
            </a:br>
            <a:r>
              <a:rPr lang="tr-TR" sz="2000" smtClean="0"/>
              <a:t>Canlı Yayın Araç Kiralama Hizmetleri</a:t>
            </a:r>
          </a:p>
          <a:p>
            <a:pPr eaLnBrk="1" hangingPunct="1"/>
            <a:r>
              <a:rPr lang="tr-TR" sz="2000" smtClean="0">
                <a:solidFill>
                  <a:schemeClr val="accent1"/>
                </a:solidFill>
              </a:rPr>
              <a:t>SVS Satellite Systems BV- Amsterdam</a:t>
            </a:r>
            <a:r>
              <a:rPr lang="tr-TR" sz="2000" smtClean="0"/>
              <a:t> </a:t>
            </a:r>
            <a:br>
              <a:rPr lang="tr-TR" sz="2000" smtClean="0"/>
            </a:br>
            <a:r>
              <a:rPr lang="tr-TR" sz="2000" smtClean="0"/>
              <a:t>Malzeme ve Sistem Satış</a:t>
            </a:r>
          </a:p>
          <a:p>
            <a:pPr eaLnBrk="1" hangingPunct="1"/>
            <a:r>
              <a:rPr lang="tr-TR" sz="2000" smtClean="0">
                <a:solidFill>
                  <a:schemeClr val="accent1"/>
                </a:solidFill>
              </a:rPr>
              <a:t>All-Sat Communication, Esenkent, İstanbul</a:t>
            </a:r>
            <a:r>
              <a:rPr lang="tr-TR" sz="2000" smtClean="0"/>
              <a:t/>
            </a:r>
            <a:br>
              <a:rPr lang="tr-TR" sz="2000" smtClean="0"/>
            </a:br>
            <a:r>
              <a:rPr lang="tr-TR" sz="2000" smtClean="0"/>
              <a:t>Uydu kapasitesi temini ve uydu üzerinden Servis satışı</a:t>
            </a:r>
          </a:p>
          <a:p>
            <a:pPr eaLnBrk="1" hangingPunct="1"/>
            <a:r>
              <a:rPr lang="tr-TR" sz="2000" smtClean="0">
                <a:solidFill>
                  <a:schemeClr val="accent1"/>
                </a:solidFill>
              </a:rPr>
              <a:t>Vadi Yayıncılık Hizm. Esenkent, İstanbul</a:t>
            </a:r>
            <a:r>
              <a:rPr lang="tr-TR" sz="2000" smtClean="0"/>
              <a:t> </a:t>
            </a:r>
            <a:br>
              <a:rPr lang="tr-TR" sz="2000" smtClean="0"/>
            </a:br>
            <a:r>
              <a:rPr lang="tr-TR" sz="2000" smtClean="0"/>
              <a:t>Yayıncılık ekipmanları satış, pazarlama</a:t>
            </a:r>
          </a:p>
          <a:p>
            <a:pPr eaLnBrk="1" hangingPunct="1"/>
            <a:endParaRPr lang="tr-TR" sz="2700" smtClean="0"/>
          </a:p>
          <a:p>
            <a:pPr eaLnBrk="1" hangingPunct="1"/>
            <a:endParaRPr lang="tr-TR" sz="2700" smtClean="0"/>
          </a:p>
        </p:txBody>
      </p:sp>
      <p:pic>
        <p:nvPicPr>
          <p:cNvPr id="6" name="5 Resim" descr="SVS SATELLITE SYSTEMS LOG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8195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668912-0DE0-4E2F-939A-C8FE665E0E89}" type="slidenum">
              <a:rPr lang="tr-TR" smtClean="0"/>
              <a:pPr/>
              <a:t>5</a:t>
            </a:fld>
            <a:endParaRPr lang="tr-TR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Sabit Yer istasyonları</a:t>
            </a:r>
          </a:p>
          <a:p>
            <a:pPr lvl="1" eaLnBrk="1" hangingPunct="1"/>
            <a:r>
              <a:rPr lang="tr-TR" smtClean="0"/>
              <a:t>Yayıncılar</a:t>
            </a:r>
          </a:p>
          <a:p>
            <a:pPr lvl="1" eaLnBrk="1" hangingPunct="1"/>
            <a:r>
              <a:rPr lang="tr-TR" smtClean="0"/>
              <a:t>Uydu Operatörleri</a:t>
            </a:r>
          </a:p>
          <a:p>
            <a:pPr lvl="1" eaLnBrk="1" hangingPunct="1"/>
            <a:r>
              <a:rPr lang="tr-TR" smtClean="0"/>
              <a:t>VSAT Operatörleri</a:t>
            </a:r>
          </a:p>
          <a:p>
            <a:pPr lvl="1" eaLnBrk="1" hangingPunct="1"/>
            <a:r>
              <a:rPr lang="tr-TR" smtClean="0"/>
              <a:t>Askeri Birimler</a:t>
            </a:r>
          </a:p>
        </p:txBody>
      </p:sp>
      <p:pic>
        <p:nvPicPr>
          <p:cNvPr id="6" name="5 Resim" descr="SVS SATELLITE SYSTEMS LOG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9219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1F3DB4-B990-4EC2-AED3-E4C5CA2A0386}" type="slidenum">
              <a:rPr lang="tr-TR" smtClean="0"/>
              <a:pPr/>
              <a:t>6</a:t>
            </a:fld>
            <a:endParaRPr lang="tr-TR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Sabit Yer istasyonları</a:t>
            </a:r>
          </a:p>
        </p:txBody>
      </p:sp>
      <p:pic>
        <p:nvPicPr>
          <p:cNvPr id="9222" name="Picture 5" descr="Resim%20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528888"/>
            <a:ext cx="27352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Resim%203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221163"/>
            <a:ext cx="121285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Resim%201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492375"/>
            <a:ext cx="298926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3" descr="DSC022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2349500"/>
            <a:ext cx="22971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1835150" y="4868863"/>
            <a:ext cx="11160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/>
              <a:t>Türksat Ankara</a:t>
            </a:r>
          </a:p>
        </p:txBody>
      </p:sp>
      <p:sp>
        <p:nvSpPr>
          <p:cNvPr id="9227" name="Text Box 16"/>
          <p:cNvSpPr txBox="1">
            <a:spLocks noChangeArrowheads="1"/>
          </p:cNvSpPr>
          <p:nvPr/>
        </p:nvSpPr>
        <p:spPr bwMode="auto">
          <a:xfrm>
            <a:off x="3455988" y="4797425"/>
            <a:ext cx="1403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/>
              <a:t>Monaco Telecom Manoca</a:t>
            </a:r>
          </a:p>
        </p:txBody>
      </p:sp>
      <p:sp>
        <p:nvSpPr>
          <p:cNvPr id="9228" name="Text Box 18"/>
          <p:cNvSpPr txBox="1">
            <a:spLocks noChangeArrowheads="1"/>
          </p:cNvSpPr>
          <p:nvPr/>
        </p:nvSpPr>
        <p:spPr bwMode="auto">
          <a:xfrm>
            <a:off x="7019925" y="4149725"/>
            <a:ext cx="1260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/>
              <a:t>Niger Telecom Niamey</a:t>
            </a:r>
          </a:p>
        </p:txBody>
      </p:sp>
      <p:pic>
        <p:nvPicPr>
          <p:cNvPr id="9229" name="Picture 20" descr="Resim%200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4275" y="4545013"/>
            <a:ext cx="23764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Resim" descr="SVS SATELLITE SYSTEMS LOGO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1024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173CB1-AF19-42BD-914C-68B4AD66F5AD}" type="slidenum">
              <a:rPr lang="tr-TR" smtClean="0"/>
              <a:pPr/>
              <a:t>7</a:t>
            </a:fld>
            <a:endParaRPr lang="tr-TR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Sabit Yer istasyonları (Devam)</a:t>
            </a:r>
          </a:p>
        </p:txBody>
      </p:sp>
      <p:pic>
        <p:nvPicPr>
          <p:cNvPr id="10246" name="Picture 7" descr="2004-08-20%2009-22-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56892"/>
            <a:ext cx="26257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455988" y="5408613"/>
            <a:ext cx="1368425" cy="830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/>
              <a:t>Gabon Telekom</a:t>
            </a:r>
          </a:p>
          <a:p>
            <a:pPr>
              <a:spcBef>
                <a:spcPct val="50000"/>
              </a:spcBef>
            </a:pPr>
            <a:r>
              <a:rPr lang="tr-TR" sz="1200"/>
              <a:t>Libreville</a:t>
            </a:r>
          </a:p>
          <a:p>
            <a:pPr>
              <a:spcBef>
                <a:spcPct val="50000"/>
              </a:spcBef>
            </a:pPr>
            <a:r>
              <a:rPr lang="tr-TR" sz="1200"/>
              <a:t>Telekom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3455988" y="4797425"/>
            <a:ext cx="1403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/>
              <a:t>Monaco Telecom Manoca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7596188" y="3136900"/>
            <a:ext cx="1547812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/>
              <a:t>Roshan Telecom Herat Afganistan</a:t>
            </a:r>
            <a:br>
              <a:rPr lang="tr-TR" sz="1200"/>
            </a:br>
            <a:r>
              <a:rPr lang="tr-TR" sz="1200"/>
              <a:t>GSM Backhaul Network</a:t>
            </a:r>
          </a:p>
        </p:txBody>
      </p:sp>
      <p:pic>
        <p:nvPicPr>
          <p:cNvPr id="10251" name="Picture 15" descr="Resim%20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836" y="2457450"/>
            <a:ext cx="2159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7" descr="DSC04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0" y="245745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9" descr="P2020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8085" y="4241886"/>
            <a:ext cx="2700300" cy="202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Resim" descr="DSC002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221087"/>
            <a:ext cx="2628292" cy="1971219"/>
          </a:xfrm>
          <a:prstGeom prst="rect">
            <a:avLst/>
          </a:prstGeom>
        </p:spPr>
      </p:pic>
      <p:pic>
        <p:nvPicPr>
          <p:cNvPr id="15" name="14 Resim" descr="SVS SATELLITE SYSTEMS LOGO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11267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8EE71-567F-4644-8A19-22C71A934479}" type="slidenum">
              <a:rPr lang="tr-TR" smtClean="0"/>
              <a:pPr/>
              <a:t>8</a:t>
            </a:fld>
            <a:endParaRPr lang="tr-TR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899400" cy="4038600"/>
          </a:xfrm>
        </p:spPr>
        <p:txBody>
          <a:bodyPr/>
          <a:lstStyle/>
          <a:p>
            <a:pPr eaLnBrk="1" hangingPunct="1"/>
            <a:r>
              <a:rPr lang="tr-TR" smtClean="0"/>
              <a:t>Sabit Yer istasyonları</a:t>
            </a:r>
          </a:p>
          <a:p>
            <a:pPr lvl="1" eaLnBrk="1" hangingPunct="1"/>
            <a:r>
              <a:rPr lang="tr-TR" sz="2800" smtClean="0"/>
              <a:t>Değişim</a:t>
            </a:r>
          </a:p>
          <a:p>
            <a:pPr lvl="2" eaLnBrk="1" hangingPunct="1"/>
            <a:r>
              <a:rPr lang="tr-TR" sz="2800" smtClean="0"/>
              <a:t>C band      Ku Band      DBS       Ka Band</a:t>
            </a:r>
          </a:p>
          <a:p>
            <a:pPr lvl="2" eaLnBrk="1" hangingPunct="1"/>
            <a:r>
              <a:rPr lang="tr-TR" sz="2800" smtClean="0"/>
              <a:t>DVB-S         DVB-S2</a:t>
            </a:r>
          </a:p>
          <a:p>
            <a:pPr lvl="2" eaLnBrk="1" hangingPunct="1"/>
            <a:r>
              <a:rPr lang="tr-TR" sz="2800" smtClean="0"/>
              <a:t>Daha küçük anten çapları</a:t>
            </a:r>
          </a:p>
        </p:txBody>
      </p:sp>
      <p:sp>
        <p:nvSpPr>
          <p:cNvPr id="11270" name="5 Sağ Ok"/>
          <p:cNvSpPr>
            <a:spLocks noChangeArrowheads="1"/>
          </p:cNvSpPr>
          <p:nvPr/>
        </p:nvSpPr>
        <p:spPr bwMode="auto">
          <a:xfrm>
            <a:off x="3184525" y="3173413"/>
            <a:ext cx="547688" cy="1825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1271" name="6 Sağ Ok"/>
          <p:cNvSpPr>
            <a:spLocks noChangeArrowheads="1"/>
          </p:cNvSpPr>
          <p:nvPr/>
        </p:nvSpPr>
        <p:spPr bwMode="auto">
          <a:xfrm>
            <a:off x="3257550" y="3648075"/>
            <a:ext cx="547688" cy="1825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1272" name="11 Sağ Ok"/>
          <p:cNvSpPr>
            <a:spLocks noChangeArrowheads="1"/>
          </p:cNvSpPr>
          <p:nvPr/>
        </p:nvSpPr>
        <p:spPr bwMode="auto">
          <a:xfrm>
            <a:off x="6470650" y="3136900"/>
            <a:ext cx="547688" cy="1825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1273" name="12 Sağ Ok"/>
          <p:cNvSpPr>
            <a:spLocks noChangeArrowheads="1"/>
          </p:cNvSpPr>
          <p:nvPr/>
        </p:nvSpPr>
        <p:spPr bwMode="auto">
          <a:xfrm>
            <a:off x="5119688" y="3173413"/>
            <a:ext cx="547687" cy="1825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pic>
        <p:nvPicPr>
          <p:cNvPr id="10" name="9 Resim" descr="SVS SATELLITE SYSTEMS LOG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SVS SATELLITE SYSTEMS</a:t>
            </a:r>
          </a:p>
        </p:txBody>
      </p:sp>
      <p:sp>
        <p:nvSpPr>
          <p:cNvPr id="1229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090BA3-0A3E-457F-B671-D138A31C22C6}" type="slidenum">
              <a:rPr lang="tr-TR" smtClean="0"/>
              <a:pPr/>
              <a:t>9</a:t>
            </a:fld>
            <a:endParaRPr lang="tr-TR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Çözümler- SVS Telekom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Mobil Haberleşme İstasyonları</a:t>
            </a:r>
          </a:p>
          <a:p>
            <a:pPr lvl="1" eaLnBrk="1" hangingPunct="1"/>
            <a:r>
              <a:rPr lang="tr-TR" smtClean="0"/>
              <a:t>Yayıncılar</a:t>
            </a:r>
          </a:p>
          <a:p>
            <a:pPr lvl="1" eaLnBrk="1" hangingPunct="1"/>
            <a:r>
              <a:rPr lang="tr-TR" smtClean="0"/>
              <a:t>Haber Ajansları</a:t>
            </a:r>
          </a:p>
          <a:p>
            <a:pPr lvl="1" eaLnBrk="1" hangingPunct="1"/>
            <a:r>
              <a:rPr lang="tr-TR" smtClean="0"/>
              <a:t>Telekom Operatörleri</a:t>
            </a:r>
          </a:p>
          <a:p>
            <a:pPr lvl="1" eaLnBrk="1" hangingPunct="1"/>
            <a:r>
              <a:rPr lang="tr-TR" smtClean="0"/>
              <a:t>Devlet Birimleri </a:t>
            </a:r>
            <a:r>
              <a:rPr lang="tr-TR" sz="1600" smtClean="0"/>
              <a:t>(Asker, Emniyet, Sivil Savunma vs)</a:t>
            </a:r>
          </a:p>
        </p:txBody>
      </p:sp>
      <p:pic>
        <p:nvPicPr>
          <p:cNvPr id="12294" name="Picture 2" descr="http://web.tradekorea.com/upload_file/prod/marketing/mkt_files/new_company/isskorea/img_en/o_P302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0588" y="4305300"/>
            <a:ext cx="258603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4341813"/>
            <a:ext cx="2519363" cy="1889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22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7550" y="4341813"/>
            <a:ext cx="2592388" cy="191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2297" name="Picture 12" descr="C:\Documents and Settings\Abdullah.Saglam\Desktop\swedish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775" y="1895475"/>
            <a:ext cx="18034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SVS SATELLITE SYSTEMS LOGO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1" y="368660"/>
            <a:ext cx="1728192" cy="123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3514</TotalTime>
  <Words>750</Words>
  <Application>Microsoft Office PowerPoint</Application>
  <PresentationFormat>Ekran Gösterisi (4:3)</PresentationFormat>
  <Paragraphs>294</Paragraphs>
  <Slides>33</Slides>
  <Notes>3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5" baseType="lpstr">
      <vt:lpstr>Studio</vt:lpstr>
      <vt:lpstr>Photo Editor Photo</vt:lpstr>
      <vt:lpstr> SVS SATELLITE SYSTEMS</vt:lpstr>
      <vt:lpstr>Ajanda</vt:lpstr>
      <vt:lpstr>Kısaca...</vt:lpstr>
      <vt:lpstr>Grup Şirketleri</vt:lpstr>
      <vt:lpstr>Çözümler- SVS Telekom</vt:lpstr>
      <vt:lpstr>Çözümler- SVS Telekom</vt:lpstr>
      <vt:lpstr>Çözümler- SVS Telekom</vt:lpstr>
      <vt:lpstr>Çözümler- SVS Telekom</vt:lpstr>
      <vt:lpstr>Çözümler- SVS Telekom</vt:lpstr>
      <vt:lpstr>Çözümler- SVS Telekom</vt:lpstr>
      <vt:lpstr>Çözümler- SVS Telekom</vt:lpstr>
      <vt:lpstr>Çözümler- SVS Telekom</vt:lpstr>
      <vt:lpstr>Çözümler- SVS Telekom</vt:lpstr>
      <vt:lpstr>Çözümler- SVS Telekom</vt:lpstr>
      <vt:lpstr>Çözümler- SVS Telekom</vt:lpstr>
      <vt:lpstr>Çözümler- SVS Telekom</vt:lpstr>
      <vt:lpstr>Çözümler- SVS Telekom</vt:lpstr>
      <vt:lpstr>Çözümler- SVS Telekom</vt:lpstr>
      <vt:lpstr>İmalatlar- SVS Telekom</vt:lpstr>
      <vt:lpstr>İmalatlar- SVS Telekom</vt:lpstr>
      <vt:lpstr>İmalatlar- SVS Telekom</vt:lpstr>
      <vt:lpstr>İmalatlar- SVS Telekom</vt:lpstr>
      <vt:lpstr>İmalatlar- SVS Telekom</vt:lpstr>
      <vt:lpstr>İmalatlar- SVS Telekom</vt:lpstr>
      <vt:lpstr>İmalatlar- SVS Telekom</vt:lpstr>
      <vt:lpstr>İmalatlar- SVS Telekom</vt:lpstr>
      <vt:lpstr>İmalatlar- SVS Telekom</vt:lpstr>
      <vt:lpstr>İmalatlar- SVS Telekom</vt:lpstr>
      <vt:lpstr>İmalatlar- SVS Telekom</vt:lpstr>
      <vt:lpstr>İmalatlar- SVS Telekom</vt:lpstr>
      <vt:lpstr>Çözümler- SVS Telekom</vt:lpstr>
      <vt:lpstr>Çözümler- SVS Telekom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Ulus Ugur</cp:lastModifiedBy>
  <cp:revision>73</cp:revision>
  <cp:lastPrinted>1601-01-01T00:00:00Z</cp:lastPrinted>
  <dcterms:created xsi:type="dcterms:W3CDTF">1601-01-01T00:00:00Z</dcterms:created>
  <dcterms:modified xsi:type="dcterms:W3CDTF">2013-04-02T07:02:30Z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